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5"/>
  </p:notesMasterIdLst>
  <p:handoutMasterIdLst>
    <p:handoutMasterId r:id="rId16"/>
  </p:handoutMasterIdLst>
  <p:sldIdLst>
    <p:sldId id="256" r:id="rId2"/>
    <p:sldId id="285" r:id="rId3"/>
    <p:sldId id="300" r:id="rId4"/>
    <p:sldId id="293" r:id="rId5"/>
    <p:sldId id="286" r:id="rId6"/>
    <p:sldId id="287" r:id="rId7"/>
    <p:sldId id="299" r:id="rId8"/>
    <p:sldId id="296" r:id="rId9"/>
    <p:sldId id="291" r:id="rId10"/>
    <p:sldId id="297" r:id="rId11"/>
    <p:sldId id="298" r:id="rId12"/>
    <p:sldId id="292" r:id="rId13"/>
    <p:sldId id="283"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968439-35FF-B342-BC17-05B4457004F5}">
          <p14:sldIdLst>
            <p14:sldId id="256"/>
          </p14:sldIdLst>
        </p14:section>
        <p14:section name="Introduction" id="{9F510FE4-402D-9346-8C74-B24CDE97879A}">
          <p14:sldIdLst>
            <p14:sldId id="285"/>
            <p14:sldId id="300"/>
            <p14:sldId id="293"/>
            <p14:sldId id="286"/>
            <p14:sldId id="287"/>
            <p14:sldId id="299"/>
            <p14:sldId id="296"/>
            <p14:sldId id="291"/>
            <p14:sldId id="297"/>
            <p14:sldId id="298"/>
          </p14:sldIdLst>
        </p14:section>
        <p14:section name="Results" id="{75A05B9D-9B51-2E4C-983C-E7E2756BC1AD}">
          <p14:sldIdLst>
            <p14:sldId id="292"/>
          </p14:sldIdLst>
        </p14:section>
        <p14:section name="Results" id="{1F48F164-A248-4845-AFE7-FA8873A99CE1}">
          <p14:sldIdLst>
            <p14:sldId id="28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1EFA78-83C1-4A38-4EA6-634DA5F32E28}" name="Subramanian, Harikesh" initials="SH" userId="S::has201@pitt.edu::f2febed9-40e2-49a9-9374-12999823506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C626E"/>
    <a:srgbClr val="A6BCD7"/>
    <a:srgbClr val="4D636E"/>
    <a:srgbClr val="411859"/>
    <a:srgbClr val="F8FAFB"/>
    <a:srgbClr val="000000"/>
    <a:srgbClr val="212529"/>
    <a:srgbClr val="00276E"/>
    <a:srgbClr val="92DAEC"/>
    <a:srgbClr val="6EA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0B9CF-A399-0241-9021-741CC6446D6F}" v="899" dt="2022-12-12T18:29:49.2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p:restoredTop sz="56125"/>
  </p:normalViewPr>
  <p:slideViewPr>
    <p:cSldViewPr snapToGrid="0">
      <p:cViewPr varScale="1">
        <p:scale>
          <a:sx n="107" d="100"/>
          <a:sy n="107" d="100"/>
        </p:scale>
        <p:origin x="3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2C9C9F-45B0-CF48-8065-55FECDAF78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7E1D255-3D8B-5847-8573-45ED078D95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B294F-7AA8-0C48-883B-228BCD4E5DD5}" type="datetimeFigureOut">
              <a:rPr lang="en-US" smtClean="0"/>
              <a:t>12/14/22</a:t>
            </a:fld>
            <a:endParaRPr lang="en-US"/>
          </a:p>
        </p:txBody>
      </p:sp>
      <p:sp>
        <p:nvSpPr>
          <p:cNvPr id="4" name="Footer Placeholder 3">
            <a:extLst>
              <a:ext uri="{FF2B5EF4-FFF2-40B4-BE49-F238E27FC236}">
                <a16:creationId xmlns:a16="http://schemas.microsoft.com/office/drawing/2014/main" id="{ACB79B95-97E5-7B43-99CF-A518ECF3D8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CDE643-2E3B-2C4C-9046-6CF7193963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BBA79-B11D-9E47-B16A-594C9D24D905}" type="slidenum">
              <a:rPr lang="en-US" smtClean="0"/>
              <a:t>‹#›</a:t>
            </a:fld>
            <a:endParaRPr lang="en-US"/>
          </a:p>
        </p:txBody>
      </p:sp>
    </p:spTree>
    <p:extLst>
      <p:ext uri="{BB962C8B-B14F-4D97-AF65-F5344CB8AC3E}">
        <p14:creationId xmlns:p14="http://schemas.microsoft.com/office/powerpoint/2010/main" val="1017313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E105E-8AA5-064D-BC07-8980F9B25670}"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3FA49-0D70-C64C-9D83-930357802E47}" type="slidenum">
              <a:rPr lang="en-US" smtClean="0"/>
              <a:t>‹#›</a:t>
            </a:fld>
            <a:endParaRPr lang="en-US"/>
          </a:p>
        </p:txBody>
      </p:sp>
    </p:spTree>
    <p:extLst>
      <p:ext uri="{BB962C8B-B14F-4D97-AF65-F5344CB8AC3E}">
        <p14:creationId xmlns:p14="http://schemas.microsoft.com/office/powerpoint/2010/main" val="415011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a:t>
            </a:r>
          </a:p>
          <a:p>
            <a:r>
              <a:rPr lang="en-US" dirty="0">
                <a:cs typeface="Calibri"/>
              </a:rPr>
              <a:t>This is Stephen, </a:t>
            </a:r>
            <a:r>
              <a:rPr lang="en-US" dirty="0" err="1">
                <a:cs typeface="Calibri"/>
              </a:rPr>
              <a:t>HArikesh</a:t>
            </a:r>
            <a:r>
              <a:rPr lang="en-US" dirty="0">
                <a:cs typeface="Calibri"/>
              </a:rPr>
              <a:t> , </a:t>
            </a:r>
            <a:r>
              <a:rPr lang="en-US" dirty="0" err="1">
                <a:cs typeface="Calibri"/>
              </a:rPr>
              <a:t>Chenyu</a:t>
            </a:r>
            <a:r>
              <a:rPr lang="en-US" dirty="0">
                <a:cs typeface="Calibri"/>
              </a:rPr>
              <a:t> and today for our project for </a:t>
            </a:r>
            <a:r>
              <a:rPr lang="en-US" dirty="0" err="1">
                <a:cs typeface="Calibri"/>
              </a:rPr>
              <a:t>Infsci</a:t>
            </a:r>
            <a:r>
              <a:rPr lang="en-US" dirty="0">
                <a:cs typeface="Calibri"/>
              </a:rPr>
              <a:t> 2140 : Titled Improving patient cohort </a:t>
            </a:r>
            <a:r>
              <a:rPr lang="en-US" dirty="0" err="1">
                <a:cs typeface="Calibri"/>
              </a:rPr>
              <a:t>identifiaction</a:t>
            </a:r>
            <a:r>
              <a:rPr lang="en-US" dirty="0">
                <a:cs typeface="Calibri"/>
              </a:rPr>
              <a:t> by retrieving </a:t>
            </a:r>
            <a:r>
              <a:rPr lang="en-US" dirty="0" err="1">
                <a:cs typeface="Calibri"/>
              </a:rPr>
              <a:t>Sdoh</a:t>
            </a:r>
            <a:r>
              <a:rPr lang="en-US" dirty="0">
                <a:cs typeface="Calibri"/>
              </a:rPr>
              <a:t> components from Clinical notes</a:t>
            </a:r>
          </a:p>
        </p:txBody>
      </p:sp>
      <p:sp>
        <p:nvSpPr>
          <p:cNvPr id="4" name="Slide Number Placeholder 3"/>
          <p:cNvSpPr>
            <a:spLocks noGrp="1"/>
          </p:cNvSpPr>
          <p:nvPr>
            <p:ph type="sldNum" sz="quarter" idx="5"/>
          </p:nvPr>
        </p:nvSpPr>
        <p:spPr/>
        <p:txBody>
          <a:bodyPr/>
          <a:lstStyle/>
          <a:p>
            <a:fld id="{2CD3FA49-0D70-C64C-9D83-930357802E47}" type="slidenum">
              <a:rPr lang="en-US" smtClean="0"/>
              <a:t>0</a:t>
            </a:fld>
            <a:endParaRPr lang="en-US"/>
          </a:p>
        </p:txBody>
      </p:sp>
    </p:spTree>
    <p:extLst>
      <p:ext uri="{BB962C8B-B14F-4D97-AF65-F5344CB8AC3E}">
        <p14:creationId xmlns:p14="http://schemas.microsoft.com/office/powerpoint/2010/main" val="20275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sz="1800" b="1" i="0" u="none" strike="noStrike" dirty="0">
              <a:solidFill>
                <a:srgbClr val="000000"/>
              </a:solidFill>
              <a:effectLst/>
              <a:latin typeface="Arial"/>
              <a:cs typeface="Arial"/>
            </a:endParaRPr>
          </a:p>
          <a:p>
            <a:pPr algn="l" rtl="0">
              <a:spcBef>
                <a:spcPts val="0"/>
              </a:spcBef>
              <a:spcAft>
                <a:spcPts val="0"/>
              </a:spcAft>
            </a:pPr>
            <a:r>
              <a:rPr lang="en-US" sz="1800" b="1" i="0" u="none" strike="noStrike" dirty="0">
                <a:solidFill>
                  <a:srgbClr val="000000"/>
                </a:solidFill>
                <a:effectLst/>
                <a:latin typeface="Arial"/>
                <a:cs typeface="Arial"/>
              </a:rPr>
              <a:t>According to research, only 20  percent of a person's health outcomes may be attributed to events that occur at the clinician's office.(1) The remainder is determined by individual behavior and the settings and circumstances of people's living environments These variables are referred to as social determinants of health (SDOH). The social determinants of health refer to the social and economic factors that can influence an individual's overall health. These factors can include things like access to education, job opportunities, income, and living conditions. In observational research, the social determinants of health are studied to understand how they impact the health outcomes of individuals or populations. Do research on </a:t>
            </a:r>
            <a:r>
              <a:rPr lang="en-US" sz="1800" b="1" i="0" u="none" strike="noStrike" dirty="0" err="1">
                <a:solidFill>
                  <a:srgbClr val="000000"/>
                </a:solidFill>
                <a:effectLst/>
                <a:latin typeface="Arial"/>
                <a:cs typeface="Arial"/>
              </a:rPr>
              <a:t>SDoH</a:t>
            </a:r>
            <a:r>
              <a:rPr lang="en-US" sz="1800" b="1" i="0" u="none" strike="noStrike" dirty="0">
                <a:solidFill>
                  <a:srgbClr val="000000"/>
                </a:solidFill>
                <a:effectLst/>
                <a:latin typeface="Arial"/>
                <a:cs typeface="Arial"/>
              </a:rPr>
              <a:t> can help researchers identify potential interventions or policies that could improve health outcomes and reduce health disparities. </a:t>
            </a:r>
          </a:p>
          <a:p>
            <a:pPr algn="l" rtl="0">
              <a:spcBef>
                <a:spcPts val="0"/>
              </a:spcBef>
              <a:spcAft>
                <a:spcPts val="0"/>
              </a:spcAft>
            </a:pPr>
            <a:endParaRPr lang="en-US" sz="1800" b="1" i="0" u="none" strike="noStrike" dirty="0">
              <a:solidFill>
                <a:srgbClr val="000000"/>
              </a:solidFill>
              <a:effectLst/>
              <a:latin typeface="Arial"/>
              <a:cs typeface="Arial"/>
            </a:endParaRPr>
          </a:p>
          <a:p>
            <a:pPr algn="l" rtl="0">
              <a:spcBef>
                <a:spcPts val="0"/>
              </a:spcBef>
              <a:spcAft>
                <a:spcPts val="0"/>
              </a:spcAft>
            </a:pPr>
            <a:r>
              <a:rPr lang="en-US" sz="1800" b="1" i="0" u="none" strike="noStrike" dirty="0">
                <a:solidFill>
                  <a:srgbClr val="000000"/>
                </a:solidFill>
                <a:effectLst/>
                <a:latin typeface="Arial"/>
                <a:cs typeface="Arial"/>
              </a:rPr>
              <a:t>Cohort identification is an important step in observational research because it allows researchers to identify a group of individuals who share certain characteristics or experiences, and then study how those characteristics or experiences impact their health outcomes. This is important because it allows researchers to isolate specific factors that may be contributing to health outcomes, and to better understand the relationships between different variables. By identifying and studying well-defined patient cohorts, researchers can gain valuable insights that can be used to develop more effective interventions and treatments.</a:t>
            </a:r>
          </a:p>
          <a:p>
            <a:pPr algn="l" rtl="0">
              <a:spcBef>
                <a:spcPts val="0"/>
              </a:spcBef>
              <a:spcAft>
                <a:spcPts val="0"/>
              </a:spcAft>
            </a:pPr>
            <a:endParaRPr lang="en-US" sz="1800" b="1" i="0" u="none" strike="noStrike" dirty="0">
              <a:solidFill>
                <a:srgbClr val="000000"/>
              </a:solidFill>
              <a:effectLst/>
              <a:latin typeface="Arial"/>
              <a:cs typeface="Arial"/>
            </a:endParaRPr>
          </a:p>
          <a:p>
            <a:pPr algn="l" rtl="0">
              <a:spcBef>
                <a:spcPts val="0"/>
              </a:spcBef>
              <a:spcAft>
                <a:spcPts val="0"/>
              </a:spcAft>
            </a:pPr>
            <a:r>
              <a:rPr lang="en-US" sz="1800" b="1" i="0" u="none" strike="noStrike" dirty="0">
                <a:solidFill>
                  <a:srgbClr val="000000"/>
                </a:solidFill>
                <a:effectLst/>
                <a:latin typeface="Arial"/>
                <a:cs typeface="Arial"/>
              </a:rPr>
              <a:t>A reliable collection of </a:t>
            </a:r>
            <a:r>
              <a:rPr lang="en-US" sz="1800" b="1" i="0" u="none" strike="noStrike" dirty="0" err="1">
                <a:solidFill>
                  <a:srgbClr val="000000"/>
                </a:solidFill>
                <a:effectLst/>
                <a:latin typeface="Arial"/>
                <a:cs typeface="Arial"/>
              </a:rPr>
              <a:t>SDoH</a:t>
            </a:r>
            <a:r>
              <a:rPr lang="en-US" sz="1800" b="1" i="0" u="none" strike="noStrike" dirty="0">
                <a:solidFill>
                  <a:srgbClr val="000000"/>
                </a:solidFill>
                <a:effectLst/>
                <a:latin typeface="Arial"/>
                <a:cs typeface="Arial"/>
              </a:rPr>
              <a:t> data at the point of care can help clinicians provide personalized recommendations to their patients. By understanding the </a:t>
            </a:r>
            <a:r>
              <a:rPr lang="en-US" sz="1800" b="1" i="0" u="none" strike="noStrike" dirty="0" err="1">
                <a:solidFill>
                  <a:srgbClr val="000000"/>
                </a:solidFill>
                <a:effectLst/>
                <a:latin typeface="Arial"/>
                <a:cs typeface="Arial"/>
              </a:rPr>
              <a:t>SDoH</a:t>
            </a:r>
            <a:r>
              <a:rPr lang="en-US" sz="1800" b="1" i="0" u="none" strike="noStrike" dirty="0">
                <a:solidFill>
                  <a:srgbClr val="000000"/>
                </a:solidFill>
                <a:effectLst/>
                <a:latin typeface="Arial"/>
                <a:cs typeface="Arial"/>
              </a:rPr>
              <a:t> of their patients, clinicians can tailor their recommendations to address the specific social and economic factors that may be impacting an individual's health. For example, a clinician might recommend a low-cost exercise program to a patient who lives in a low-income neighborhood, or refer a patient to a financial assistance program if they are having trouble paying for their medications.</a:t>
            </a:r>
          </a:p>
        </p:txBody>
      </p:sp>
      <p:sp>
        <p:nvSpPr>
          <p:cNvPr id="4" name="Slide Number Placeholder 3"/>
          <p:cNvSpPr>
            <a:spLocks noGrp="1"/>
          </p:cNvSpPr>
          <p:nvPr>
            <p:ph type="sldNum" sz="quarter" idx="5"/>
          </p:nvPr>
        </p:nvSpPr>
        <p:spPr/>
        <p:txBody>
          <a:bodyPr/>
          <a:lstStyle/>
          <a:p>
            <a:fld id="{2CD3FA49-0D70-C64C-9D83-930357802E47}" type="slidenum">
              <a:rPr lang="en-US" smtClean="0"/>
              <a:t>1</a:t>
            </a:fld>
            <a:endParaRPr lang="en-US"/>
          </a:p>
        </p:txBody>
      </p:sp>
    </p:spTree>
    <p:extLst>
      <p:ext uri="{BB962C8B-B14F-4D97-AF65-F5344CB8AC3E}">
        <p14:creationId xmlns:p14="http://schemas.microsoft.com/office/powerpoint/2010/main" val="11486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Arial"/>
              </a:rPr>
              <a:t>Social determinants of health (</a:t>
            </a:r>
            <a:r>
              <a:rPr lang="en-US" dirty="0" err="1">
                <a:cs typeface="Arial"/>
              </a:rPr>
              <a:t>SDoH</a:t>
            </a:r>
            <a:r>
              <a:rPr lang="en-US" dirty="0">
                <a:cs typeface="Arial"/>
              </a:rPr>
              <a:t>) data that is collected in electronic health records (EHRs) is often unstructured. This means that the data is not organized in a consistent or standardized format, making it difficult to analyze and interpret. </a:t>
            </a:r>
          </a:p>
          <a:p>
            <a:r>
              <a:rPr lang="en-US" dirty="0" err="1">
                <a:cs typeface="Arial"/>
              </a:rPr>
              <a:t>SDoH</a:t>
            </a:r>
            <a:r>
              <a:rPr lang="en-US" dirty="0">
                <a:cs typeface="Arial"/>
              </a:rPr>
              <a:t> data in EHRs can take many different forms. It may be recorded as free-text notes in a clinical note, as coded data in structured fields, or as unstructured data in other parts of the EHR. This can make it challenging to identify and extract </a:t>
            </a:r>
            <a:r>
              <a:rPr lang="en-US" dirty="0" err="1">
                <a:cs typeface="Arial"/>
              </a:rPr>
              <a:t>SDoH</a:t>
            </a:r>
            <a:r>
              <a:rPr lang="en-US" dirty="0">
                <a:cs typeface="Arial"/>
              </a:rPr>
              <a:t> data from EHRs, as there may be no consistent way to locate the relevant information. An in current cohort identification tools, </a:t>
            </a:r>
            <a:r>
              <a:rPr lang="en-US" dirty="0" err="1">
                <a:cs typeface="Arial"/>
              </a:rPr>
              <a:t>SDoH</a:t>
            </a:r>
            <a:r>
              <a:rPr lang="en-US" dirty="0">
                <a:cs typeface="Arial"/>
              </a:rPr>
              <a:t> data is </a:t>
            </a:r>
            <a:r>
              <a:rPr lang="en-US" dirty="0" err="1">
                <a:cs typeface="Arial"/>
              </a:rPr>
              <a:t>alway</a:t>
            </a:r>
            <a:r>
              <a:rPr lang="en-US" dirty="0">
                <a:cs typeface="Arial"/>
              </a:rPr>
              <a:t> missing, there is a gap to extract </a:t>
            </a:r>
            <a:r>
              <a:rPr lang="en-US" dirty="0" err="1">
                <a:cs typeface="Arial"/>
              </a:rPr>
              <a:t>SDoH</a:t>
            </a:r>
            <a:r>
              <a:rPr lang="en-US" dirty="0">
                <a:cs typeface="Arial"/>
              </a:rPr>
              <a:t> from unstructured EHR data for further observations research analyses. </a:t>
            </a:r>
          </a:p>
          <a:p>
            <a:endParaRPr lang="en-US" dirty="0">
              <a:cs typeface="Arial"/>
            </a:endParaRPr>
          </a:p>
          <a:p>
            <a:endParaRPr lang="en-US" dirty="0">
              <a:cs typeface="Arial"/>
            </a:endParaRPr>
          </a:p>
          <a:p>
            <a:r>
              <a:rPr lang="en-US" dirty="0">
                <a:cs typeface="Arial"/>
              </a:rPr>
              <a:t>To overcome this challenge, researchers can use Information Retrieval and natural language processing (NLP) to extract the unstructured notes in EHRs and identify mentions of </a:t>
            </a:r>
            <a:r>
              <a:rPr lang="en-US" dirty="0" err="1">
                <a:cs typeface="Arial"/>
              </a:rPr>
              <a:t>SDoH</a:t>
            </a:r>
            <a:r>
              <a:rPr lang="en-US" dirty="0">
                <a:cs typeface="Arial"/>
              </a:rPr>
              <a:t>-related data element. </a:t>
            </a:r>
          </a:p>
          <a:p>
            <a:endParaRPr lang="en-US" dirty="0">
              <a:cs typeface="Arial"/>
            </a:endParaRPr>
          </a:p>
          <a:p>
            <a:endParaRPr lang="en-US" dirty="0">
              <a:cs typeface="Arial"/>
            </a:endParaRPr>
          </a:p>
          <a:p>
            <a:r>
              <a:rPr lang="en-US" dirty="0">
                <a:cs typeface="Arial"/>
              </a:rPr>
              <a:t>We aim to build a cohort extraction tool that can help identifying patient cohort using both unstructured and structured data. This cohort identification tool will be able to search relevant </a:t>
            </a:r>
            <a:r>
              <a:rPr lang="en-US" dirty="0" err="1">
                <a:cs typeface="Arial"/>
              </a:rPr>
              <a:t>SDoH</a:t>
            </a:r>
            <a:r>
              <a:rPr lang="en-US" dirty="0">
                <a:cs typeface="Arial"/>
              </a:rPr>
              <a:t> data component that is not in a structured format, and return the relevant patient structured information.  Information retrieval techniques could help us achieve this goal. </a:t>
            </a:r>
            <a:endParaRPr lang="en-US" dirty="0"/>
          </a:p>
        </p:txBody>
      </p:sp>
      <p:sp>
        <p:nvSpPr>
          <p:cNvPr id="4" name="Slide Number Placeholder 3"/>
          <p:cNvSpPr>
            <a:spLocks noGrp="1"/>
          </p:cNvSpPr>
          <p:nvPr>
            <p:ph type="sldNum" sz="quarter" idx="5"/>
          </p:nvPr>
        </p:nvSpPr>
        <p:spPr/>
        <p:txBody>
          <a:bodyPr/>
          <a:lstStyle/>
          <a:p>
            <a:fld id="{2CD3FA49-0D70-C64C-9D83-930357802E47}" type="slidenum">
              <a:rPr lang="en-US" smtClean="0"/>
              <a:t>2</a:t>
            </a:fld>
            <a:endParaRPr lang="en-US"/>
          </a:p>
        </p:txBody>
      </p:sp>
    </p:spTree>
    <p:extLst>
      <p:ext uri="{BB962C8B-B14F-4D97-AF65-F5344CB8AC3E}">
        <p14:creationId xmlns:p14="http://schemas.microsoft.com/office/powerpoint/2010/main" val="103098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potential users will include,  1. Researchers who want to extract cohorts of specific patients for a chart review or observational research. </a:t>
            </a:r>
          </a:p>
          <a:p>
            <a:r>
              <a:rPr lang="en-US" dirty="0"/>
              <a:t>2. Electronic health systems that could implement such search models in the live ERH during the clinical care. </a:t>
            </a:r>
          </a:p>
          <a:p>
            <a:r>
              <a:rPr lang="en-US" dirty="0"/>
              <a:t>3. Insurance companies which do observations research on analyzing how </a:t>
            </a:r>
            <a:r>
              <a:rPr lang="en-US" dirty="0" err="1"/>
              <a:t>SDoH</a:t>
            </a:r>
            <a:r>
              <a:rPr lang="en-US"/>
              <a:t> related to costs and payments. </a:t>
            </a:r>
            <a:endParaRPr lang="en-US" dirty="0"/>
          </a:p>
        </p:txBody>
      </p:sp>
      <p:sp>
        <p:nvSpPr>
          <p:cNvPr id="4" name="Slide Number Placeholder 3"/>
          <p:cNvSpPr>
            <a:spLocks noGrp="1"/>
          </p:cNvSpPr>
          <p:nvPr>
            <p:ph type="sldNum" sz="quarter" idx="5"/>
          </p:nvPr>
        </p:nvSpPr>
        <p:spPr/>
        <p:txBody>
          <a:bodyPr/>
          <a:lstStyle/>
          <a:p>
            <a:fld id="{2CD3FA49-0D70-C64C-9D83-930357802E47}" type="slidenum">
              <a:rPr lang="en-US" smtClean="0"/>
              <a:t>3</a:t>
            </a:fld>
            <a:endParaRPr lang="en-US"/>
          </a:p>
        </p:txBody>
      </p:sp>
    </p:spTree>
    <p:extLst>
      <p:ext uri="{BB962C8B-B14F-4D97-AF65-F5344CB8AC3E}">
        <p14:creationId xmlns:p14="http://schemas.microsoft.com/office/powerpoint/2010/main" val="299577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3FA49-0D70-C64C-9D83-930357802E47}" type="slidenum">
              <a:rPr lang="en-US" smtClean="0"/>
              <a:t>4</a:t>
            </a:fld>
            <a:endParaRPr lang="en-US"/>
          </a:p>
        </p:txBody>
      </p:sp>
    </p:spTree>
    <p:extLst>
      <p:ext uri="{BB962C8B-B14F-4D97-AF65-F5344CB8AC3E}">
        <p14:creationId xmlns:p14="http://schemas.microsoft.com/office/powerpoint/2010/main" val="1253445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D3FA49-0D70-C64C-9D83-930357802E47}" type="slidenum">
              <a:rPr lang="en-US" smtClean="0"/>
              <a:t>5</a:t>
            </a:fld>
            <a:endParaRPr lang="en-US"/>
          </a:p>
        </p:txBody>
      </p:sp>
    </p:spTree>
    <p:extLst>
      <p:ext uri="{BB962C8B-B14F-4D97-AF65-F5344CB8AC3E}">
        <p14:creationId xmlns:p14="http://schemas.microsoft.com/office/powerpoint/2010/main" val="104921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D3FA49-0D70-C64C-9D83-930357802E47}" type="slidenum">
              <a:rPr lang="en-US" smtClean="0"/>
              <a:t>12</a:t>
            </a:fld>
            <a:endParaRPr lang="en-US"/>
          </a:p>
        </p:txBody>
      </p:sp>
    </p:spTree>
    <p:extLst>
      <p:ext uri="{BB962C8B-B14F-4D97-AF65-F5344CB8AC3E}">
        <p14:creationId xmlns:p14="http://schemas.microsoft.com/office/powerpoint/2010/main" val="3606521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8861F0AD-32E4-7248-AD55-7F85DBB96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4093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1E0248-2B7B-5D4A-A26B-F79E81D6DB2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title"/>
          </p:nvPr>
        </p:nvSpPr>
        <p:spPr>
          <a:xfrm>
            <a:off x="628650" y="3934070"/>
            <a:ext cx="7886700" cy="88396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5722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5" name="Picture 4">
            <a:extLst>
              <a:ext uri="{FF2B5EF4-FFF2-40B4-BE49-F238E27FC236}">
                <a16:creationId xmlns:a16="http://schemas.microsoft.com/office/drawing/2014/main" id="{3AF74D26-B3E9-5846-BF9C-66B2674F2C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785800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7990" y="387178"/>
            <a:ext cx="3141029" cy="1155872"/>
          </a:xfrm>
        </p:spPr>
        <p:txBody>
          <a:bodyPr anchor="t" anchorCtr="0"/>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7990" y="1543050"/>
            <a:ext cx="3141029" cy="2858691"/>
          </a:xfrm>
        </p:spPr>
        <p:txBody>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10" name="Picture 9">
            <a:extLst>
              <a:ext uri="{FF2B5EF4-FFF2-40B4-BE49-F238E27FC236}">
                <a16:creationId xmlns:a16="http://schemas.microsoft.com/office/drawing/2014/main" id="{8C0BA991-80B8-1345-97A6-181C5E1647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1454965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37989" y="390152"/>
            <a:ext cx="3141029" cy="1262964"/>
          </a:xfrm>
        </p:spPr>
        <p:txBody>
          <a:bodyPr anchor="t" anchorCtr="0"/>
          <a:lstStyle>
            <a:lvl1pPr>
              <a:defRPr sz="240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37989" y="1543050"/>
            <a:ext cx="3141030" cy="2858691"/>
          </a:xfrm>
        </p:spPr>
        <p:txBody>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9" name="Picture 8">
            <a:extLst>
              <a:ext uri="{FF2B5EF4-FFF2-40B4-BE49-F238E27FC236}">
                <a16:creationId xmlns:a16="http://schemas.microsoft.com/office/drawing/2014/main" id="{0DC5A1D5-8200-3F47-A816-45C48D3759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860" y="4677511"/>
            <a:ext cx="1152767" cy="355436"/>
          </a:xfrm>
          <a:prstGeom prst="rect">
            <a:avLst/>
          </a:prstGeom>
        </p:spPr>
      </p:pic>
    </p:spTree>
    <p:extLst>
      <p:ext uri="{BB962C8B-B14F-4D97-AF65-F5344CB8AC3E}">
        <p14:creationId xmlns:p14="http://schemas.microsoft.com/office/powerpoint/2010/main" val="308588162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A3C19F0C-2525-F24C-A176-9016BC47CD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141824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spTree>
    <p:extLst>
      <p:ext uri="{BB962C8B-B14F-4D97-AF65-F5344CB8AC3E}">
        <p14:creationId xmlns:p14="http://schemas.microsoft.com/office/powerpoint/2010/main" val="4281424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grpSp>
        <p:nvGrpSpPr>
          <p:cNvPr id="8" name="KOPPT，一个做PPT的神器"/>
          <p:cNvGrpSpPr/>
          <p:nvPr userDrawn="1"/>
        </p:nvGrpSpPr>
        <p:grpSpPr>
          <a:xfrm>
            <a:off x="2804103" y="351054"/>
            <a:ext cx="3535794" cy="536824"/>
            <a:chOff x="3738804" y="468072"/>
            <a:chExt cx="4714392" cy="715765"/>
          </a:xfrm>
        </p:grpSpPr>
        <p:sp>
          <p:nvSpPr>
            <p:cNvPr id="11" name="koppt-文本框"/>
            <p:cNvSpPr txBox="1"/>
            <p:nvPr userDrawn="1"/>
          </p:nvSpPr>
          <p:spPr>
            <a:xfrm>
              <a:off x="3738804" y="468072"/>
              <a:ext cx="4714392" cy="492442"/>
            </a:xfrm>
            <a:prstGeom prst="rect">
              <a:avLst/>
            </a:prstGeom>
            <a:noFill/>
          </p:spPr>
          <p:txBody>
            <a:bodyPr wrap="square" rtlCol="0">
              <a:spAutoFit/>
            </a:bodyPr>
            <a:lstStyle/>
            <a:p>
              <a:pPr algn="ctr"/>
              <a:r>
                <a:rPr lang="en-US" altLang="zh-CN" sz="1800">
                  <a:solidFill>
                    <a:schemeClr val="tx1"/>
                  </a:solidFill>
                  <a:latin typeface="微软雅黑" panose="020B0503020204020204" pitchFamily="34" charset="-122"/>
                  <a:ea typeface="微软雅黑" panose="020B0503020204020204" pitchFamily="34" charset="-122"/>
                </a:rPr>
                <a:t>KOPPT</a:t>
              </a:r>
              <a:r>
                <a:rPr lang="zh-CN" altLang="en-US" sz="1800">
                  <a:solidFill>
                    <a:schemeClr val="tx1"/>
                  </a:solidFill>
                  <a:latin typeface="微软雅黑" panose="020B0503020204020204" pitchFamily="34" charset="-122"/>
                  <a:ea typeface="微软雅黑" panose="020B0503020204020204" pitchFamily="34" charset="-122"/>
                </a:rPr>
                <a:t>，一个做</a:t>
              </a:r>
              <a:r>
                <a:rPr lang="en-US" altLang="zh-CN" sz="1800">
                  <a:solidFill>
                    <a:schemeClr val="tx1"/>
                  </a:solidFill>
                  <a:latin typeface="微软雅黑" panose="020B0503020204020204" pitchFamily="34" charset="-122"/>
                  <a:ea typeface="微软雅黑" panose="020B0503020204020204" pitchFamily="34" charset="-122"/>
                </a:rPr>
                <a:t>PPT</a:t>
              </a:r>
              <a:r>
                <a:rPr lang="zh-CN" altLang="en-US" sz="1800">
                  <a:solidFill>
                    <a:schemeClr val="tx1"/>
                  </a:solidFill>
                  <a:latin typeface="微软雅黑" panose="020B0503020204020204" pitchFamily="34" charset="-122"/>
                  <a:ea typeface="微软雅黑" panose="020B0503020204020204" pitchFamily="34" charset="-122"/>
                </a:rPr>
                <a:t>的神器</a:t>
              </a:r>
            </a:p>
          </p:txBody>
        </p:sp>
        <p:sp>
          <p:nvSpPr>
            <p:cNvPr id="14" name="koppt-圆点"/>
            <p:cNvSpPr>
              <a:spLocks noChangeAspect="1"/>
            </p:cNvSpPr>
            <p:nvPr userDrawn="1"/>
          </p:nvSpPr>
          <p:spPr>
            <a:xfrm>
              <a:off x="5774072" y="1075837"/>
              <a:ext cx="108000" cy="108000"/>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308074"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7" name="koppt-圆点"/>
            <p:cNvSpPr>
              <a:spLocks noChangeAspect="1"/>
            </p:cNvSpPr>
            <p:nvPr userDrawn="1"/>
          </p:nvSpPr>
          <p:spPr>
            <a:xfrm>
              <a:off x="6309928" y="1075837"/>
              <a:ext cx="108000" cy="108000"/>
            </a:xfrm>
            <a:prstGeom prst="ellipse">
              <a:avLst/>
            </a:prstGeom>
            <a:solidFill>
              <a:schemeClr val="accent4"/>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308074"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8" name="koppt-圆点"/>
            <p:cNvSpPr>
              <a:spLocks noChangeAspect="1"/>
            </p:cNvSpPr>
            <p:nvPr userDrawn="1"/>
          </p:nvSpPr>
          <p:spPr>
            <a:xfrm>
              <a:off x="5952691" y="1075837"/>
              <a:ext cx="108000" cy="108000"/>
            </a:xfrm>
            <a:prstGeom prst="ellipse">
              <a:avLst/>
            </a:prstGeom>
            <a:solidFill>
              <a:schemeClr val="accent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308074"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9" name="koppt-圆点"/>
            <p:cNvSpPr>
              <a:spLocks noChangeAspect="1"/>
            </p:cNvSpPr>
            <p:nvPr userDrawn="1"/>
          </p:nvSpPr>
          <p:spPr>
            <a:xfrm>
              <a:off x="6131310" y="1075837"/>
              <a:ext cx="108000" cy="108000"/>
            </a:xfrm>
            <a:prstGeom prst="ellipse">
              <a:avLst/>
            </a:prstGeom>
            <a:solidFill>
              <a:schemeClr val="accent3"/>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308074"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Lantinghei SC Extralight"/>
                <a:ea typeface="Lantinghei SC Extralight"/>
                <a:cs typeface="Lantinghei SC Extralight"/>
                <a:sym typeface="Lantinghei SC Extralight"/>
              </a:endParaRPr>
            </a:p>
          </p:txBody>
        </p:sp>
      </p:grpSp>
    </p:spTree>
    <p:extLst>
      <p:ext uri="{BB962C8B-B14F-4D97-AF65-F5344CB8AC3E}">
        <p14:creationId xmlns:p14="http://schemas.microsoft.com/office/powerpoint/2010/main" val="2279223602"/>
      </p:ext>
    </p:extLst>
  </p:cSld>
  <p:clrMapOvr>
    <a:masterClrMapping/>
  </p:clrMapOvr>
  <p:transition spd="med"/>
  <p:extLst>
    <p:ext uri="{DCECCB84-F9BA-43D5-87BE-67443E8EF086}">
      <p15:sldGuideLst xmlns:p15="http://schemas.microsoft.com/office/powerpoint/2012/main">
        <p15:guide id="1" orient="horz" pos="436">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solidFill>
                  <a:schemeClr val="bg1"/>
                </a:solidFill>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63551B1E-06E3-D748-9A57-FBC7672BE2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860" y="4677511"/>
            <a:ext cx="1152767" cy="355436"/>
          </a:xfrm>
          <a:prstGeom prst="rect">
            <a:avLst/>
          </a:prstGeom>
        </p:spPr>
      </p:pic>
    </p:spTree>
    <p:extLst>
      <p:ext uri="{BB962C8B-B14F-4D97-AF65-F5344CB8AC3E}">
        <p14:creationId xmlns:p14="http://schemas.microsoft.com/office/powerpoint/2010/main" val="278239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42E5FDE3-7EB8-C443-93C7-AA64149B22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22858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87178"/>
            <a:ext cx="7886700" cy="880838"/>
          </a:xfrm>
        </p:spPr>
        <p:txBody>
          <a:bodyPr/>
          <a:lstStyle>
            <a:lvl1pPr>
              <a:defRPr sz="20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sz="2000">
                <a:solidFill>
                  <a:schemeClr val="bg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12" name="Picture 11">
            <a:extLst>
              <a:ext uri="{FF2B5EF4-FFF2-40B4-BE49-F238E27FC236}">
                <a16:creationId xmlns:a16="http://schemas.microsoft.com/office/drawing/2014/main" id="{08A21C36-4369-1741-AA83-82725D0733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860" y="4677511"/>
            <a:ext cx="1152767" cy="355436"/>
          </a:xfrm>
          <a:prstGeom prst="rect">
            <a:avLst/>
          </a:prstGeom>
        </p:spPr>
      </p:pic>
    </p:spTree>
    <p:extLst>
      <p:ext uri="{BB962C8B-B14F-4D97-AF65-F5344CB8AC3E}">
        <p14:creationId xmlns:p14="http://schemas.microsoft.com/office/powerpoint/2010/main" val="6881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87178"/>
            <a:ext cx="7886700" cy="350609"/>
          </a:xfrm>
        </p:spPr>
        <p:txBody>
          <a:bodyPr/>
          <a:lstStyle>
            <a:lvl1pPr>
              <a:defRPr sz="24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sz="2000">
                <a:solidFill>
                  <a:schemeClr val="bg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nchor="b"/>
          <a:lstStyle>
            <a:lvl1pPr algn="r">
              <a:defRPr sz="1200">
                <a:solidFill>
                  <a:schemeClr val="bg2"/>
                </a:solidFill>
              </a:defRPr>
            </a:lvl1pPr>
          </a:lstStyle>
          <a:p>
            <a:fld id="{0B8F101A-5762-A94D-B26B-936FC3619C3C}" type="slidenum">
              <a:rPr lang="en-US" smtClean="0"/>
              <a:pPr/>
              <a:t>‹#›</a:t>
            </a:fld>
            <a:endParaRPr lang="en-US"/>
          </a:p>
        </p:txBody>
      </p:sp>
      <p:pic>
        <p:nvPicPr>
          <p:cNvPr id="12" name="Picture 11">
            <a:extLst>
              <a:ext uri="{FF2B5EF4-FFF2-40B4-BE49-F238E27FC236}">
                <a16:creationId xmlns:a16="http://schemas.microsoft.com/office/drawing/2014/main" id="{08A21C36-4369-1741-AA83-82725D0733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860" y="4677511"/>
            <a:ext cx="1152767" cy="355436"/>
          </a:xfrm>
          <a:prstGeom prst="rect">
            <a:avLst/>
          </a:prstGeom>
        </p:spPr>
      </p:pic>
      <p:cxnSp>
        <p:nvCxnSpPr>
          <p:cNvPr id="7" name="Straight Connector 6">
            <a:extLst>
              <a:ext uri="{FF2B5EF4-FFF2-40B4-BE49-F238E27FC236}">
                <a16:creationId xmlns:a16="http://schemas.microsoft.com/office/drawing/2014/main" id="{EADCFD5E-B6DD-3340-917E-25942D6E1117}"/>
              </a:ext>
            </a:extLst>
          </p:cNvPr>
          <p:cNvCxnSpPr>
            <a:cxnSpLocks/>
          </p:cNvCxnSpPr>
          <p:nvPr userDrawn="1"/>
        </p:nvCxnSpPr>
        <p:spPr>
          <a:xfrm>
            <a:off x="628650" y="737790"/>
            <a:ext cx="78867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137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87178"/>
            <a:ext cx="7886700" cy="350609"/>
          </a:xfrm>
        </p:spPr>
        <p:txBody>
          <a:bodyPr/>
          <a:lstStyle>
            <a:lvl1pPr>
              <a:defRPr sz="24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sz="2000">
                <a:solidFill>
                  <a:schemeClr val="bg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cxnSp>
        <p:nvCxnSpPr>
          <p:cNvPr id="7" name="Straight Connector 6">
            <a:extLst>
              <a:ext uri="{FF2B5EF4-FFF2-40B4-BE49-F238E27FC236}">
                <a16:creationId xmlns:a16="http://schemas.microsoft.com/office/drawing/2014/main" id="{EADCFD5E-B6DD-3340-917E-25942D6E1117}"/>
              </a:ext>
            </a:extLst>
          </p:cNvPr>
          <p:cNvCxnSpPr>
            <a:cxnSpLocks/>
          </p:cNvCxnSpPr>
          <p:nvPr userDrawn="1"/>
        </p:nvCxnSpPr>
        <p:spPr>
          <a:xfrm>
            <a:off x="628650" y="737790"/>
            <a:ext cx="78867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6806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lgn="ctr">
              <a:defRPr sz="36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lgn="ctr">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AA344E40-6F7A-5541-9DAA-B311B0F3BE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20547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8" name="Picture 7">
            <a:extLst>
              <a:ext uri="{FF2B5EF4-FFF2-40B4-BE49-F238E27FC236}">
                <a16:creationId xmlns:a16="http://schemas.microsoft.com/office/drawing/2014/main" id="{61B907B2-B125-B640-917E-06D52FB40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3470353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B8F101A-5762-A94D-B26B-936FC3619C3C}" type="slidenum">
              <a:rPr lang="en-US" smtClean="0"/>
              <a:t>‹#›</a:t>
            </a:fld>
            <a:endParaRPr lang="en-US"/>
          </a:p>
        </p:txBody>
      </p:sp>
      <p:pic>
        <p:nvPicPr>
          <p:cNvPr id="10" name="Picture 9">
            <a:extLst>
              <a:ext uri="{FF2B5EF4-FFF2-40B4-BE49-F238E27FC236}">
                <a16:creationId xmlns:a16="http://schemas.microsoft.com/office/drawing/2014/main" id="{816E9A0B-9D3C-B04B-B855-F14C842568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380" y="4510795"/>
            <a:ext cx="1377729" cy="688865"/>
          </a:xfrm>
          <a:prstGeom prst="rect">
            <a:avLst/>
          </a:prstGeom>
        </p:spPr>
      </p:pic>
    </p:spTree>
    <p:extLst>
      <p:ext uri="{BB962C8B-B14F-4D97-AF65-F5344CB8AC3E}">
        <p14:creationId xmlns:p14="http://schemas.microsoft.com/office/powerpoint/2010/main" val="3296729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84048"/>
            <a:ext cx="7886700" cy="883968"/>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391400"/>
      </p:ext>
    </p:extLst>
  </p:cSld>
  <p:clrMap bg1="dk1" tx1="lt1" bg2="dk2" tx2="lt2" accent1="accent1" accent2="accent2" accent3="accent3" accent4="accent4" accent5="accent5" accent6="accent6" hlink="hlink" folHlink="folHlink"/>
  <p:sldLayoutIdLst>
    <p:sldLayoutId id="2147483661" r:id="rId1"/>
    <p:sldLayoutId id="2147483673" r:id="rId2"/>
    <p:sldLayoutId id="2147483662" r:id="rId3"/>
    <p:sldLayoutId id="2147483672" r:id="rId4"/>
    <p:sldLayoutId id="2147483674" r:id="rId5"/>
    <p:sldLayoutId id="2147483676"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5" r:id="rId16"/>
  </p:sldLayoutIdLst>
  <p:hf hdr="0" ftr="0" dt="0"/>
  <p:txStyles>
    <p:titleStyle>
      <a:lvl1pPr algn="l" defTabSz="685800" rtl="0" eaLnBrk="1" latinLnBrk="0" hangingPunct="1">
        <a:lnSpc>
          <a:spcPct val="90000"/>
        </a:lnSpc>
        <a:spcBef>
          <a:spcPct val="0"/>
        </a:spcBef>
        <a:buNone/>
        <a:defRPr sz="3300"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F7D6-A231-7044-A97C-D04F0D04E801}"/>
              </a:ext>
            </a:extLst>
          </p:cNvPr>
          <p:cNvSpPr>
            <a:spLocks noGrp="1"/>
          </p:cNvSpPr>
          <p:nvPr>
            <p:ph type="ctrTitle"/>
          </p:nvPr>
        </p:nvSpPr>
        <p:spPr>
          <a:xfrm>
            <a:off x="531159" y="1106232"/>
            <a:ext cx="8142194" cy="929302"/>
          </a:xfrm>
        </p:spPr>
        <p:txBody>
          <a:bodyPr/>
          <a:lstStyle/>
          <a:p>
            <a:pPr algn="l"/>
            <a:r>
              <a:rPr lang="en-US" sz="3200" b="1" dirty="0">
                <a:latin typeface="Times New Roman"/>
                <a:cs typeface="Times New Roman"/>
              </a:rPr>
              <a:t>Improving Patient Cohort Identification by Retrieving Social Determinants of Health Components from Clinical Notes</a:t>
            </a:r>
          </a:p>
        </p:txBody>
      </p:sp>
      <p:sp>
        <p:nvSpPr>
          <p:cNvPr id="3" name="Subtitle 2">
            <a:extLst>
              <a:ext uri="{FF2B5EF4-FFF2-40B4-BE49-F238E27FC236}">
                <a16:creationId xmlns:a16="http://schemas.microsoft.com/office/drawing/2014/main" id="{47E9D3D3-E0D7-9344-8CFC-E5912495DF9E}"/>
              </a:ext>
            </a:extLst>
          </p:cNvPr>
          <p:cNvSpPr>
            <a:spLocks noGrp="1"/>
          </p:cNvSpPr>
          <p:nvPr>
            <p:ph type="subTitle" idx="1"/>
          </p:nvPr>
        </p:nvSpPr>
        <p:spPr>
          <a:xfrm>
            <a:off x="1105938" y="3331354"/>
            <a:ext cx="6858000" cy="198344"/>
          </a:xfrm>
        </p:spPr>
        <p:txBody>
          <a:bodyPr vert="horz" lIns="91440" tIns="45720" rIns="91440" bIns="45720" rtlCol="0" anchor="t">
            <a:noAutofit/>
          </a:bodyPr>
          <a:lstStyle/>
          <a:p>
            <a:r>
              <a:rPr lang="en-US" sz="2000" dirty="0">
                <a:latin typeface="Times New Roman"/>
                <a:cs typeface="Times New Roman"/>
              </a:rPr>
              <a:t>Stephen </a:t>
            </a:r>
            <a:r>
              <a:rPr lang="en-US" sz="2000" dirty="0" err="1">
                <a:latin typeface="Times New Roman"/>
                <a:cs typeface="Times New Roman"/>
              </a:rPr>
              <a:t>Shaffran</a:t>
            </a:r>
            <a:r>
              <a:rPr lang="en-US" sz="2000" dirty="0">
                <a:latin typeface="Times New Roman"/>
                <a:cs typeface="Times New Roman"/>
              </a:rPr>
              <a:t>, Sws59</a:t>
            </a:r>
            <a:endParaRPr lang="en-US" dirty="0"/>
          </a:p>
          <a:p>
            <a:r>
              <a:rPr lang="en-US" sz="2000" dirty="0">
                <a:latin typeface="Times New Roman"/>
                <a:cs typeface="Times New Roman"/>
              </a:rPr>
              <a:t> </a:t>
            </a:r>
            <a:r>
              <a:rPr lang="en-US" sz="2000" dirty="0" err="1">
                <a:latin typeface="Times New Roman"/>
                <a:cs typeface="Times New Roman"/>
              </a:rPr>
              <a:t>Harikesh</a:t>
            </a:r>
            <a:r>
              <a:rPr lang="en-US" sz="2000" dirty="0">
                <a:latin typeface="Times New Roman"/>
                <a:cs typeface="Times New Roman"/>
              </a:rPr>
              <a:t> Subramanian, Has201</a:t>
            </a:r>
            <a:endParaRPr lang="en-US" dirty="0">
              <a:latin typeface="Arial" panose="020B0604020202020204"/>
              <a:cs typeface="Arial" panose="020B0604020202020204"/>
            </a:endParaRPr>
          </a:p>
          <a:p>
            <a:r>
              <a:rPr lang="en-US" sz="2000" dirty="0">
                <a:latin typeface="Times New Roman"/>
                <a:cs typeface="Times New Roman"/>
              </a:rPr>
              <a:t> </a:t>
            </a:r>
            <a:r>
              <a:rPr lang="en-US" sz="2000" dirty="0" err="1">
                <a:latin typeface="Times New Roman"/>
                <a:cs typeface="Times New Roman"/>
              </a:rPr>
              <a:t>Chenyu</a:t>
            </a:r>
            <a:r>
              <a:rPr lang="en-US" sz="2000" dirty="0">
                <a:latin typeface="Times New Roman"/>
                <a:cs typeface="Times New Roman"/>
              </a:rPr>
              <a:t> Li,  Chl367</a:t>
            </a:r>
            <a:endParaRPr lang="en-US" dirty="0">
              <a:cs typeface="Arial"/>
            </a:endParaRPr>
          </a:p>
        </p:txBody>
      </p:sp>
    </p:spTree>
    <p:extLst>
      <p:ext uri="{BB962C8B-B14F-4D97-AF65-F5344CB8AC3E}">
        <p14:creationId xmlns:p14="http://schemas.microsoft.com/office/powerpoint/2010/main" val="371377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C18C-20D6-DF73-D1F0-C3C5767A90EC}"/>
              </a:ext>
            </a:extLst>
          </p:cNvPr>
          <p:cNvSpPr>
            <a:spLocks noGrp="1"/>
          </p:cNvSpPr>
          <p:nvPr>
            <p:ph type="title"/>
          </p:nvPr>
        </p:nvSpPr>
        <p:spPr/>
        <p:txBody>
          <a:bodyPr/>
          <a:lstStyle/>
          <a:p>
            <a:r>
              <a:rPr lang="en-US"/>
              <a:t>Tool Evaluation</a:t>
            </a:r>
          </a:p>
        </p:txBody>
      </p:sp>
      <p:sp>
        <p:nvSpPr>
          <p:cNvPr id="3" name="Content Placeholder 2">
            <a:extLst>
              <a:ext uri="{FF2B5EF4-FFF2-40B4-BE49-F238E27FC236}">
                <a16:creationId xmlns:a16="http://schemas.microsoft.com/office/drawing/2014/main" id="{50D0E3FE-09A1-696B-A5A0-87DBC910E44E}"/>
              </a:ext>
            </a:extLst>
          </p:cNvPr>
          <p:cNvSpPr>
            <a:spLocks noGrp="1"/>
          </p:cNvSpPr>
          <p:nvPr>
            <p:ph idx="1"/>
          </p:nvPr>
        </p:nvSpPr>
        <p:spPr/>
        <p:txBody>
          <a:bodyPr vert="horz" lIns="91440" tIns="45720" rIns="91440" bIns="45720" rtlCol="0" anchor="t">
            <a:noAutofit/>
          </a:bodyPr>
          <a:lstStyle/>
          <a:p>
            <a:r>
              <a:rPr lang="en-US">
                <a:cs typeface="Arial"/>
              </a:rPr>
              <a:t>Randomly selected 100 documents </a:t>
            </a:r>
          </a:p>
          <a:p>
            <a:r>
              <a:rPr lang="en-US">
                <a:cs typeface="Arial"/>
              </a:rPr>
              <a:t>Annotated manually on 8 search queries.</a:t>
            </a:r>
          </a:p>
        </p:txBody>
      </p:sp>
      <p:sp>
        <p:nvSpPr>
          <p:cNvPr id="4" name="Slide Number Placeholder 3">
            <a:extLst>
              <a:ext uri="{FF2B5EF4-FFF2-40B4-BE49-F238E27FC236}">
                <a16:creationId xmlns:a16="http://schemas.microsoft.com/office/drawing/2014/main" id="{BB85CD84-8E4E-5113-2C2A-2C19CF7A18B4}"/>
              </a:ext>
            </a:extLst>
          </p:cNvPr>
          <p:cNvSpPr>
            <a:spLocks noGrp="1"/>
          </p:cNvSpPr>
          <p:nvPr>
            <p:ph type="sldNum" sz="quarter" idx="12"/>
          </p:nvPr>
        </p:nvSpPr>
        <p:spPr/>
        <p:txBody>
          <a:bodyPr/>
          <a:lstStyle/>
          <a:p>
            <a:fld id="{0B8F101A-5762-A94D-B26B-936FC3619C3C}" type="slidenum">
              <a:rPr lang="en-US" smtClean="0"/>
              <a:t>9</a:t>
            </a:fld>
            <a:endParaRPr lang="en-US"/>
          </a:p>
        </p:txBody>
      </p:sp>
      <p:pic>
        <p:nvPicPr>
          <p:cNvPr id="5" name="Picture 5" descr="Table&#10;&#10;Description automatically generated">
            <a:extLst>
              <a:ext uri="{FF2B5EF4-FFF2-40B4-BE49-F238E27FC236}">
                <a16:creationId xmlns:a16="http://schemas.microsoft.com/office/drawing/2014/main" id="{4861AE53-1729-6FDF-5242-C20553074CA5}"/>
              </a:ext>
            </a:extLst>
          </p:cNvPr>
          <p:cNvPicPr>
            <a:picLocks noChangeAspect="1"/>
          </p:cNvPicPr>
          <p:nvPr/>
        </p:nvPicPr>
        <p:blipFill>
          <a:blip r:embed="rId2"/>
          <a:stretch>
            <a:fillRect/>
          </a:stretch>
        </p:blipFill>
        <p:spPr>
          <a:xfrm>
            <a:off x="349469" y="2243646"/>
            <a:ext cx="8083768" cy="2153933"/>
          </a:xfrm>
          <a:prstGeom prst="rect">
            <a:avLst/>
          </a:prstGeom>
        </p:spPr>
      </p:pic>
    </p:spTree>
    <p:extLst>
      <p:ext uri="{BB962C8B-B14F-4D97-AF65-F5344CB8AC3E}">
        <p14:creationId xmlns:p14="http://schemas.microsoft.com/office/powerpoint/2010/main" val="70502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8FB7-F1A9-F394-6882-E4872F33D9F0}"/>
              </a:ext>
            </a:extLst>
          </p:cNvPr>
          <p:cNvSpPr>
            <a:spLocks noGrp="1"/>
          </p:cNvSpPr>
          <p:nvPr>
            <p:ph type="title"/>
          </p:nvPr>
        </p:nvSpPr>
        <p:spPr/>
        <p:txBody>
          <a:bodyPr/>
          <a:lstStyle/>
          <a:p>
            <a:r>
              <a:rPr lang="en-US"/>
              <a:t>Performance</a:t>
            </a:r>
          </a:p>
        </p:txBody>
      </p:sp>
      <p:sp>
        <p:nvSpPr>
          <p:cNvPr id="3" name="Content Placeholder 2">
            <a:extLst>
              <a:ext uri="{FF2B5EF4-FFF2-40B4-BE49-F238E27FC236}">
                <a16:creationId xmlns:a16="http://schemas.microsoft.com/office/drawing/2014/main" id="{80FDDEAC-0E18-6077-4C80-69803ABE36BC}"/>
              </a:ext>
            </a:extLst>
          </p:cNvPr>
          <p:cNvSpPr>
            <a:spLocks noGrp="1"/>
          </p:cNvSpPr>
          <p:nvPr>
            <p:ph idx="1"/>
          </p:nvPr>
        </p:nvSpPr>
        <p:spPr/>
        <p:txBody>
          <a:bodyPr vert="horz" lIns="91440" tIns="45720" rIns="91440" bIns="45720" rtlCol="0" anchor="t">
            <a:noAutofit/>
          </a:bodyPr>
          <a:lstStyle/>
          <a:p>
            <a:r>
              <a:rPr lang="en-US">
                <a:cs typeface="Arial"/>
              </a:rPr>
              <a:t>Alcohol: relevant docs: 21, R-precision: 10/21 (0.48)</a:t>
            </a:r>
          </a:p>
          <a:p>
            <a:r>
              <a:rPr lang="en-US">
                <a:cs typeface="Arial"/>
              </a:rPr>
              <a:t>Smoking: relevant docs: 29, R-precision: 16/29 (0.55)</a:t>
            </a:r>
          </a:p>
          <a:p>
            <a:r>
              <a:rPr lang="en-US">
                <a:cs typeface="Arial"/>
              </a:rPr>
              <a:t>Marijuana: relevant docs: 1, document was not returned</a:t>
            </a:r>
          </a:p>
          <a:p>
            <a:r>
              <a:rPr lang="en-US">
                <a:cs typeface="Arial"/>
              </a:rPr>
              <a:t>Smokeless Tobacco: relevant docs: 1, returned at rank 16</a:t>
            </a:r>
          </a:p>
          <a:p>
            <a:r>
              <a:rPr lang="en-US">
                <a:cs typeface="Arial"/>
              </a:rPr>
              <a:t>Heroin: relevant docs: 2, R-precision: 2/2 (1.0)</a:t>
            </a:r>
          </a:p>
          <a:p>
            <a:r>
              <a:rPr lang="en-US">
                <a:cs typeface="Arial"/>
              </a:rPr>
              <a:t>Cocaine: relevant docs: 3, R-precision: 2/3 (0.67) (third at rank 4)</a:t>
            </a:r>
          </a:p>
          <a:p>
            <a:r>
              <a:rPr lang="en-US">
                <a:ea typeface="+mn-lt"/>
                <a:cs typeface="+mn-lt"/>
              </a:rPr>
              <a:t>Methamphetamine: relevant docs: 0, one document returned</a:t>
            </a:r>
          </a:p>
          <a:p>
            <a:r>
              <a:rPr lang="en-US">
                <a:ea typeface="+mn-lt"/>
                <a:cs typeface="+mn-lt"/>
              </a:rPr>
              <a:t>Transportation needs: relevant docs: 4, R-precision: 0/4 (0.0)</a:t>
            </a:r>
          </a:p>
        </p:txBody>
      </p:sp>
      <p:sp>
        <p:nvSpPr>
          <p:cNvPr id="4" name="Slide Number Placeholder 3">
            <a:extLst>
              <a:ext uri="{FF2B5EF4-FFF2-40B4-BE49-F238E27FC236}">
                <a16:creationId xmlns:a16="http://schemas.microsoft.com/office/drawing/2014/main" id="{CE2BDC64-1543-75F7-9769-53153DE3D9AE}"/>
              </a:ext>
            </a:extLst>
          </p:cNvPr>
          <p:cNvSpPr>
            <a:spLocks noGrp="1"/>
          </p:cNvSpPr>
          <p:nvPr>
            <p:ph type="sldNum" sz="quarter" idx="12"/>
          </p:nvPr>
        </p:nvSpPr>
        <p:spPr/>
        <p:txBody>
          <a:bodyPr/>
          <a:lstStyle/>
          <a:p>
            <a:fld id="{0B8F101A-5762-A94D-B26B-936FC3619C3C}" type="slidenum">
              <a:rPr lang="en-US" smtClean="0"/>
              <a:t>10</a:t>
            </a:fld>
            <a:endParaRPr lang="en-US"/>
          </a:p>
        </p:txBody>
      </p:sp>
    </p:spTree>
    <p:extLst>
      <p:ext uri="{BB962C8B-B14F-4D97-AF65-F5344CB8AC3E}">
        <p14:creationId xmlns:p14="http://schemas.microsoft.com/office/powerpoint/2010/main" val="12697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C675-022D-2126-4335-F61F9168DE38}"/>
              </a:ext>
            </a:extLst>
          </p:cNvPr>
          <p:cNvSpPr>
            <a:spLocks noGrp="1"/>
          </p:cNvSpPr>
          <p:nvPr>
            <p:ph type="title"/>
          </p:nvPr>
        </p:nvSpPr>
        <p:spPr/>
        <p:txBody>
          <a:bodyPr/>
          <a:lstStyle/>
          <a:p>
            <a:r>
              <a:rPr lang="en-US" dirty="0"/>
              <a:t>Team collaboration</a:t>
            </a:r>
          </a:p>
        </p:txBody>
      </p:sp>
      <p:sp>
        <p:nvSpPr>
          <p:cNvPr id="3" name="Content Placeholder 2">
            <a:extLst>
              <a:ext uri="{FF2B5EF4-FFF2-40B4-BE49-F238E27FC236}">
                <a16:creationId xmlns:a16="http://schemas.microsoft.com/office/drawing/2014/main" id="{D4367826-F385-C3EB-DDB1-0790E2A9FFF0}"/>
              </a:ext>
            </a:extLst>
          </p:cNvPr>
          <p:cNvSpPr>
            <a:spLocks noGrp="1"/>
          </p:cNvSpPr>
          <p:nvPr>
            <p:ph idx="1"/>
          </p:nvPr>
        </p:nvSpPr>
        <p:spPr/>
        <p:txBody>
          <a:bodyPr vert="horz" lIns="91440" tIns="45720" rIns="91440" bIns="45720" rtlCol="0" anchor="t">
            <a:noAutofit/>
          </a:bodyPr>
          <a:lstStyle/>
          <a:p>
            <a:r>
              <a:rPr lang="en-US"/>
              <a:t>Chenyu</a:t>
            </a:r>
            <a:r>
              <a:rPr lang="en-US" dirty="0"/>
              <a:t>  -&gt; MIMIC data preprocessing, build corpus, indexing </a:t>
            </a:r>
          </a:p>
          <a:p>
            <a:r>
              <a:rPr lang="en-US" dirty="0"/>
              <a:t>Stephen -&gt; Retrieval tools </a:t>
            </a:r>
            <a:endParaRPr lang="en-US">
              <a:cs typeface="Arial"/>
            </a:endParaRPr>
          </a:p>
          <a:p>
            <a:r>
              <a:rPr lang="en-US" dirty="0"/>
              <a:t>Hari -&gt; UI</a:t>
            </a:r>
            <a:r>
              <a:rPr lang="en-US"/>
              <a:t>, annotations</a:t>
            </a:r>
            <a:endParaRPr lang="en-US" dirty="0"/>
          </a:p>
          <a:p>
            <a:endParaRPr lang="en-US" dirty="0"/>
          </a:p>
          <a:p>
            <a:r>
              <a:rPr lang="en-US" dirty="0"/>
              <a:t>All of us contribute on preparing presentation. </a:t>
            </a:r>
            <a:endParaRPr lang="en-US">
              <a:cs typeface="Arial"/>
            </a:endParaRPr>
          </a:p>
          <a:p>
            <a:pPr marL="0" indent="0">
              <a:buNone/>
            </a:pPr>
            <a:r>
              <a:rPr lang="en-US" dirty="0"/>
              <a:t>Good team work! </a:t>
            </a:r>
            <a:endParaRPr lang="en-US">
              <a:cs typeface="Arial"/>
            </a:endParaRPr>
          </a:p>
        </p:txBody>
      </p:sp>
      <p:sp>
        <p:nvSpPr>
          <p:cNvPr id="4" name="Slide Number Placeholder 3">
            <a:extLst>
              <a:ext uri="{FF2B5EF4-FFF2-40B4-BE49-F238E27FC236}">
                <a16:creationId xmlns:a16="http://schemas.microsoft.com/office/drawing/2014/main" id="{D33D8499-E867-3154-B447-3D98E4D32F2D}"/>
              </a:ext>
            </a:extLst>
          </p:cNvPr>
          <p:cNvSpPr>
            <a:spLocks noGrp="1"/>
          </p:cNvSpPr>
          <p:nvPr>
            <p:ph type="sldNum" sz="quarter" idx="12"/>
          </p:nvPr>
        </p:nvSpPr>
        <p:spPr/>
        <p:txBody>
          <a:bodyPr/>
          <a:lstStyle/>
          <a:p>
            <a:fld id="{0B8F101A-5762-A94D-B26B-936FC3619C3C}" type="slidenum">
              <a:rPr lang="en-US" smtClean="0"/>
              <a:pPr/>
              <a:t>11</a:t>
            </a:fld>
            <a:endParaRPr lang="en-US"/>
          </a:p>
        </p:txBody>
      </p:sp>
    </p:spTree>
    <p:extLst>
      <p:ext uri="{BB962C8B-B14F-4D97-AF65-F5344CB8AC3E}">
        <p14:creationId xmlns:p14="http://schemas.microsoft.com/office/powerpoint/2010/main" val="2416261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23E7-7E40-FA4E-99BD-2181151866BF}"/>
              </a:ext>
            </a:extLst>
          </p:cNvPr>
          <p:cNvSpPr>
            <a:spLocks noGrp="1"/>
          </p:cNvSpPr>
          <p:nvPr>
            <p:ph type="title"/>
          </p:nvPr>
        </p:nvSpPr>
        <p:spPr>
          <a:xfrm>
            <a:off x="2403481" y="1765230"/>
            <a:ext cx="4337037" cy="1613040"/>
          </a:xfrm>
          <a:noFill/>
        </p:spPr>
        <p:txBody>
          <a:bodyPr vert="horz" lIns="91440" tIns="45720" rIns="91440" bIns="45720" rtlCol="0" anchor="ctr">
            <a:normAutofit/>
          </a:bodyPr>
          <a:lstStyle/>
          <a:p>
            <a:pPr algn="ctr" defTabSz="914400"/>
            <a:r>
              <a:rPr lang="en-US" sz="2700">
                <a:solidFill>
                  <a:srgbClr val="080808"/>
                </a:solidFill>
              </a:rPr>
              <a:t>Thank You!</a:t>
            </a:r>
            <a:endParaRPr lang="en-US" sz="2700" kern="1200">
              <a:solidFill>
                <a:srgbClr val="080808"/>
              </a:solidFill>
              <a:latin typeface="+mj-lt"/>
              <a:ea typeface="+mj-ea"/>
              <a:cs typeface="+mj-cs"/>
            </a:endParaRPr>
          </a:p>
        </p:txBody>
      </p:sp>
      <p:pic>
        <p:nvPicPr>
          <p:cNvPr id="3" name="Picture 2">
            <a:extLst>
              <a:ext uri="{FF2B5EF4-FFF2-40B4-BE49-F238E27FC236}">
                <a16:creationId xmlns:a16="http://schemas.microsoft.com/office/drawing/2014/main" id="{C78544EE-3128-5912-0DFC-414650012F87}"/>
              </a:ext>
            </a:extLst>
          </p:cNvPr>
          <p:cNvPicPr>
            <a:picLocks noChangeAspect="1"/>
          </p:cNvPicPr>
          <p:nvPr/>
        </p:nvPicPr>
        <p:blipFill>
          <a:blip r:embed="rId3"/>
          <a:stretch>
            <a:fillRect/>
          </a:stretch>
        </p:blipFill>
        <p:spPr>
          <a:xfrm>
            <a:off x="0" y="-7326"/>
            <a:ext cx="9144000" cy="5158152"/>
          </a:xfrm>
          <a:prstGeom prst="rect">
            <a:avLst/>
          </a:prstGeom>
        </p:spPr>
      </p:pic>
      <p:sp>
        <p:nvSpPr>
          <p:cNvPr id="4" name="Slide Number Placeholder 3">
            <a:extLst>
              <a:ext uri="{FF2B5EF4-FFF2-40B4-BE49-F238E27FC236}">
                <a16:creationId xmlns:a16="http://schemas.microsoft.com/office/drawing/2014/main" id="{3C0C1BC4-E368-86BA-668E-867894B0B7A2}"/>
              </a:ext>
            </a:extLst>
          </p:cNvPr>
          <p:cNvSpPr>
            <a:spLocks noGrp="1"/>
          </p:cNvSpPr>
          <p:nvPr>
            <p:ph type="sldNum" sz="quarter" idx="12"/>
          </p:nvPr>
        </p:nvSpPr>
        <p:spPr/>
        <p:txBody>
          <a:bodyPr/>
          <a:lstStyle/>
          <a:p>
            <a:fld id="{0B8F101A-5762-A94D-B26B-936FC3619C3C}" type="slidenum">
              <a:rPr lang="en-US" smtClean="0"/>
              <a:pPr/>
              <a:t>12</a:t>
            </a:fld>
            <a:endParaRPr lang="en-US"/>
          </a:p>
        </p:txBody>
      </p:sp>
    </p:spTree>
    <p:extLst>
      <p:ext uri="{BB962C8B-B14F-4D97-AF65-F5344CB8AC3E}">
        <p14:creationId xmlns:p14="http://schemas.microsoft.com/office/powerpoint/2010/main" val="141099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could improve cohort selection for clinical trials">
            <a:extLst>
              <a:ext uri="{FF2B5EF4-FFF2-40B4-BE49-F238E27FC236}">
                <a16:creationId xmlns:a16="http://schemas.microsoft.com/office/drawing/2014/main" id="{1310A438-30B9-CCC5-9C11-8875FB201A8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457950" y="891577"/>
            <a:ext cx="2322269" cy="12406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B4D3D2-2E84-1500-C27A-82B5BEA4A0C9}"/>
              </a:ext>
            </a:extLst>
          </p:cNvPr>
          <p:cNvSpPr>
            <a:spLocks noGrp="1"/>
          </p:cNvSpPr>
          <p:nvPr>
            <p:ph type="title"/>
          </p:nvPr>
        </p:nvSpPr>
        <p:spPr/>
        <p:txBody>
          <a:bodyPr/>
          <a:lstStyle/>
          <a:p>
            <a:r>
              <a:rPr lang="en-US"/>
              <a:t>Background </a:t>
            </a:r>
          </a:p>
        </p:txBody>
      </p:sp>
      <p:pic>
        <p:nvPicPr>
          <p:cNvPr id="1026" name="Picture 2" descr="Social Determinants of Health - NOAH Health Centers">
            <a:extLst>
              <a:ext uri="{FF2B5EF4-FFF2-40B4-BE49-F238E27FC236}">
                <a16:creationId xmlns:a16="http://schemas.microsoft.com/office/drawing/2014/main" id="{B652754E-A225-B745-ECE8-62505E6BB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24" y="895149"/>
            <a:ext cx="5987326" cy="41459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84FB58-F7D3-1FF0-0E2E-A0563180413A}"/>
              </a:ext>
            </a:extLst>
          </p:cNvPr>
          <p:cNvSpPr>
            <a:spLocks noGrp="1"/>
          </p:cNvSpPr>
          <p:nvPr>
            <p:ph type="sldNum" sz="quarter" idx="12"/>
          </p:nvPr>
        </p:nvSpPr>
        <p:spPr/>
        <p:txBody>
          <a:bodyPr/>
          <a:lstStyle/>
          <a:p>
            <a:fld id="{0B8F101A-5762-A94D-B26B-936FC3619C3C}" type="slidenum">
              <a:rPr lang="en-US" smtClean="0"/>
              <a:pPr/>
              <a:t>1</a:t>
            </a:fld>
            <a:endParaRPr lang="en-US"/>
          </a:p>
        </p:txBody>
      </p:sp>
      <p:pic>
        <p:nvPicPr>
          <p:cNvPr id="1030" name="Picture 6" descr="Clinical and Population Health">
            <a:extLst>
              <a:ext uri="{FF2B5EF4-FFF2-40B4-BE49-F238E27FC236}">
                <a16:creationId xmlns:a16="http://schemas.microsoft.com/office/drawing/2014/main" id="{B1A53F2C-986B-0CC1-2978-8635012D6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6606" y="2522709"/>
            <a:ext cx="2233613" cy="223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54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CC13-DF2C-7BE1-81A0-17B8C99D3BC6}"/>
              </a:ext>
            </a:extLst>
          </p:cNvPr>
          <p:cNvSpPr>
            <a:spLocks noGrp="1"/>
          </p:cNvSpPr>
          <p:nvPr>
            <p:ph type="title"/>
          </p:nvPr>
        </p:nvSpPr>
        <p:spPr/>
        <p:txBody>
          <a:bodyPr/>
          <a:lstStyle/>
          <a:p>
            <a:r>
              <a:rPr lang="en-US"/>
              <a:t>Problem statement</a:t>
            </a:r>
          </a:p>
        </p:txBody>
      </p:sp>
      <p:sp>
        <p:nvSpPr>
          <p:cNvPr id="4" name="Slide Number Placeholder 3">
            <a:extLst>
              <a:ext uri="{FF2B5EF4-FFF2-40B4-BE49-F238E27FC236}">
                <a16:creationId xmlns:a16="http://schemas.microsoft.com/office/drawing/2014/main" id="{816A5497-C643-DE19-8464-3D337B78BE2B}"/>
              </a:ext>
            </a:extLst>
          </p:cNvPr>
          <p:cNvSpPr>
            <a:spLocks noGrp="1"/>
          </p:cNvSpPr>
          <p:nvPr>
            <p:ph type="sldNum" sz="quarter" idx="12"/>
          </p:nvPr>
        </p:nvSpPr>
        <p:spPr/>
        <p:txBody>
          <a:bodyPr/>
          <a:lstStyle/>
          <a:p>
            <a:fld id="{0B8F101A-5762-A94D-B26B-936FC3619C3C}" type="slidenum">
              <a:rPr lang="en-US" smtClean="0"/>
              <a:t>2</a:t>
            </a:fld>
            <a:endParaRPr lang="en-US"/>
          </a:p>
        </p:txBody>
      </p:sp>
      <p:pic>
        <p:nvPicPr>
          <p:cNvPr id="5" name="Picture 4">
            <a:extLst>
              <a:ext uri="{FF2B5EF4-FFF2-40B4-BE49-F238E27FC236}">
                <a16:creationId xmlns:a16="http://schemas.microsoft.com/office/drawing/2014/main" id="{AB167FCB-5835-F5A2-F212-200410BDD5D5}"/>
              </a:ext>
            </a:extLst>
          </p:cNvPr>
          <p:cNvPicPr>
            <a:picLocks noChangeAspect="1"/>
          </p:cNvPicPr>
          <p:nvPr/>
        </p:nvPicPr>
        <p:blipFill>
          <a:blip r:embed="rId3"/>
          <a:stretch>
            <a:fillRect/>
          </a:stretch>
        </p:blipFill>
        <p:spPr>
          <a:xfrm>
            <a:off x="408198" y="1431985"/>
            <a:ext cx="4759025" cy="2855652"/>
          </a:xfrm>
          <a:prstGeom prst="rect">
            <a:avLst/>
          </a:prstGeom>
        </p:spPr>
      </p:pic>
      <p:pic>
        <p:nvPicPr>
          <p:cNvPr id="6" name="Picture 5">
            <a:extLst>
              <a:ext uri="{FF2B5EF4-FFF2-40B4-BE49-F238E27FC236}">
                <a16:creationId xmlns:a16="http://schemas.microsoft.com/office/drawing/2014/main" id="{BC57CDF1-A4F0-CEF7-C68D-68D3C1413AE1}"/>
              </a:ext>
            </a:extLst>
          </p:cNvPr>
          <p:cNvPicPr>
            <a:picLocks noChangeAspect="1"/>
          </p:cNvPicPr>
          <p:nvPr/>
        </p:nvPicPr>
        <p:blipFill>
          <a:blip r:embed="rId4"/>
          <a:stretch>
            <a:fillRect/>
          </a:stretch>
        </p:blipFill>
        <p:spPr>
          <a:xfrm>
            <a:off x="5095973" y="1744790"/>
            <a:ext cx="3971868" cy="2390276"/>
          </a:xfrm>
          <a:prstGeom prst="rect">
            <a:avLst/>
          </a:prstGeom>
        </p:spPr>
      </p:pic>
    </p:spTree>
    <p:extLst>
      <p:ext uri="{BB962C8B-B14F-4D97-AF65-F5344CB8AC3E}">
        <p14:creationId xmlns:p14="http://schemas.microsoft.com/office/powerpoint/2010/main" val="39657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87A2-9336-7803-989C-1AF9AE3A6D58}"/>
              </a:ext>
            </a:extLst>
          </p:cNvPr>
          <p:cNvSpPr>
            <a:spLocks noGrp="1"/>
          </p:cNvSpPr>
          <p:nvPr>
            <p:ph type="title"/>
          </p:nvPr>
        </p:nvSpPr>
        <p:spPr/>
        <p:txBody>
          <a:bodyPr/>
          <a:lstStyle/>
          <a:p>
            <a:r>
              <a:rPr lang="en-US"/>
              <a:t>Potential Users</a:t>
            </a:r>
          </a:p>
        </p:txBody>
      </p:sp>
      <p:sp>
        <p:nvSpPr>
          <p:cNvPr id="3" name="Content Placeholder 2">
            <a:extLst>
              <a:ext uri="{FF2B5EF4-FFF2-40B4-BE49-F238E27FC236}">
                <a16:creationId xmlns:a16="http://schemas.microsoft.com/office/drawing/2014/main" id="{B8560EF4-54C1-E377-90D6-979DDAF58B7B}"/>
              </a:ext>
            </a:extLst>
          </p:cNvPr>
          <p:cNvSpPr>
            <a:spLocks noGrp="1"/>
          </p:cNvSpPr>
          <p:nvPr>
            <p:ph idx="1"/>
          </p:nvPr>
        </p:nvSpPr>
        <p:spPr>
          <a:xfrm>
            <a:off x="628650" y="1060463"/>
            <a:ext cx="7886700" cy="3263504"/>
          </a:xfrm>
        </p:spPr>
        <p:txBody>
          <a:bodyPr vert="horz" lIns="91440" tIns="45720" rIns="91440" bIns="45720" rtlCol="0" anchor="t">
            <a:noAutofit/>
          </a:bodyPr>
          <a:lstStyle/>
          <a:p>
            <a:r>
              <a:rPr lang="en-US" dirty="0">
                <a:cs typeface="Arial"/>
              </a:rPr>
              <a:t>Researchers who wish to extract cohorts of specific patients for a preliminary exploratory analysis</a:t>
            </a:r>
          </a:p>
          <a:p>
            <a:r>
              <a:rPr lang="en-US" dirty="0">
                <a:cs typeface="Arial"/>
              </a:rPr>
              <a:t>Electronic health systems that wish to implement a search module in the live EHR during clinical care</a:t>
            </a:r>
          </a:p>
          <a:p>
            <a:r>
              <a:rPr lang="en-US" dirty="0">
                <a:cs typeface="Arial"/>
              </a:rPr>
              <a:t>Insurance companies for identifying an observational cohort for analysis on costs and payments </a:t>
            </a:r>
          </a:p>
          <a:p>
            <a:endParaRPr lang="en-US" dirty="0">
              <a:cs typeface="Arial"/>
            </a:endParaRPr>
          </a:p>
        </p:txBody>
      </p:sp>
      <p:sp>
        <p:nvSpPr>
          <p:cNvPr id="4" name="Slide Number Placeholder 3">
            <a:extLst>
              <a:ext uri="{FF2B5EF4-FFF2-40B4-BE49-F238E27FC236}">
                <a16:creationId xmlns:a16="http://schemas.microsoft.com/office/drawing/2014/main" id="{C89622E4-3367-6246-5800-56D76AD36CEE}"/>
              </a:ext>
            </a:extLst>
          </p:cNvPr>
          <p:cNvSpPr>
            <a:spLocks noGrp="1"/>
          </p:cNvSpPr>
          <p:nvPr>
            <p:ph type="sldNum" sz="quarter" idx="12"/>
          </p:nvPr>
        </p:nvSpPr>
        <p:spPr/>
        <p:txBody>
          <a:bodyPr/>
          <a:lstStyle/>
          <a:p>
            <a:fld id="{0B8F101A-5762-A94D-B26B-936FC3619C3C}" type="slidenum">
              <a:rPr lang="en-US" smtClean="0"/>
              <a:t>3</a:t>
            </a:fld>
            <a:endParaRPr lang="en-US"/>
          </a:p>
        </p:txBody>
      </p:sp>
      <p:pic>
        <p:nvPicPr>
          <p:cNvPr id="5" name="Picture 5" descr="A picture containing text, clipart&#10;&#10;Description automatically generated">
            <a:extLst>
              <a:ext uri="{FF2B5EF4-FFF2-40B4-BE49-F238E27FC236}">
                <a16:creationId xmlns:a16="http://schemas.microsoft.com/office/drawing/2014/main" id="{A0D57B7C-BB5C-658B-F337-F944F3ECD4CE}"/>
              </a:ext>
            </a:extLst>
          </p:cNvPr>
          <p:cNvPicPr>
            <a:picLocks noChangeAspect="1"/>
          </p:cNvPicPr>
          <p:nvPr/>
        </p:nvPicPr>
        <p:blipFill>
          <a:blip r:embed="rId3"/>
          <a:stretch>
            <a:fillRect/>
          </a:stretch>
        </p:blipFill>
        <p:spPr>
          <a:xfrm>
            <a:off x="6261539" y="3774658"/>
            <a:ext cx="1587061" cy="602768"/>
          </a:xfrm>
          <a:prstGeom prst="rect">
            <a:avLst/>
          </a:prstGeom>
        </p:spPr>
      </p:pic>
      <p:pic>
        <p:nvPicPr>
          <p:cNvPr id="6" name="Picture 6">
            <a:extLst>
              <a:ext uri="{FF2B5EF4-FFF2-40B4-BE49-F238E27FC236}">
                <a16:creationId xmlns:a16="http://schemas.microsoft.com/office/drawing/2014/main" id="{AEEE76E9-8BCD-3046-A4CE-6EB9C9BC2E53}"/>
              </a:ext>
            </a:extLst>
          </p:cNvPr>
          <p:cNvPicPr>
            <a:picLocks noChangeAspect="1"/>
          </p:cNvPicPr>
          <p:nvPr/>
        </p:nvPicPr>
        <p:blipFill>
          <a:blip r:embed="rId4"/>
          <a:stretch>
            <a:fillRect/>
          </a:stretch>
        </p:blipFill>
        <p:spPr>
          <a:xfrm>
            <a:off x="3888499" y="3327180"/>
            <a:ext cx="1025416" cy="1491155"/>
          </a:xfrm>
          <a:prstGeom prst="rect">
            <a:avLst/>
          </a:prstGeom>
        </p:spPr>
      </p:pic>
      <p:pic>
        <p:nvPicPr>
          <p:cNvPr id="7" name="Picture 7" descr="Logo, company name&#10;&#10;Description automatically generated">
            <a:extLst>
              <a:ext uri="{FF2B5EF4-FFF2-40B4-BE49-F238E27FC236}">
                <a16:creationId xmlns:a16="http://schemas.microsoft.com/office/drawing/2014/main" id="{937FE5AE-71B9-20E1-36A6-9CE131EB2D90}"/>
              </a:ext>
            </a:extLst>
          </p:cNvPr>
          <p:cNvPicPr>
            <a:picLocks noChangeAspect="1"/>
          </p:cNvPicPr>
          <p:nvPr/>
        </p:nvPicPr>
        <p:blipFill>
          <a:blip r:embed="rId5"/>
          <a:stretch>
            <a:fillRect/>
          </a:stretch>
        </p:blipFill>
        <p:spPr>
          <a:xfrm>
            <a:off x="878774" y="3036103"/>
            <a:ext cx="1842178" cy="1833472"/>
          </a:xfrm>
          <a:prstGeom prst="rect">
            <a:avLst/>
          </a:prstGeom>
        </p:spPr>
      </p:pic>
    </p:spTree>
    <p:extLst>
      <p:ext uri="{BB962C8B-B14F-4D97-AF65-F5344CB8AC3E}">
        <p14:creationId xmlns:p14="http://schemas.microsoft.com/office/powerpoint/2010/main" val="1208886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1A64-E66E-9A1E-6F4E-7A793F8F14CD}"/>
              </a:ext>
            </a:extLst>
          </p:cNvPr>
          <p:cNvSpPr>
            <a:spLocks noGrp="1"/>
          </p:cNvSpPr>
          <p:nvPr>
            <p:ph type="title"/>
          </p:nvPr>
        </p:nvSpPr>
        <p:spPr/>
        <p:txBody>
          <a:bodyPr/>
          <a:lstStyle/>
          <a:p>
            <a:pPr algn="l" rtl="0">
              <a:spcBef>
                <a:spcPts val="0"/>
              </a:spcBef>
              <a:spcAft>
                <a:spcPts val="0"/>
              </a:spcAft>
            </a:pPr>
            <a:r>
              <a:rPr lang="en-US" dirty="0"/>
              <a:t>Solution and Resource</a:t>
            </a:r>
            <a:br>
              <a:rPr lang="en-US" b="0" i="0" u="none" strike="noStrike" dirty="0">
                <a:solidFill>
                  <a:srgbClr val="000000"/>
                </a:solidFill>
                <a:effectLst/>
              </a:rPr>
            </a:br>
            <a:r>
              <a:rPr lang="en-US" sz="1800" b="0" i="0" u="none" strike="noStrike" dirty="0">
                <a:solidFill>
                  <a:srgbClr val="595959"/>
                </a:solidFill>
                <a:effectLst/>
                <a:latin typeface="Arial" panose="020B0604020202020204" pitchFamily="34" charset="0"/>
              </a:rPr>
              <a:t>Building Information Retrieval Indexing and searching system </a:t>
            </a:r>
            <a:br>
              <a:rPr lang="en-US" b="0" i="0" u="none" strike="noStrike" dirty="0">
                <a:solidFill>
                  <a:srgbClr val="000000"/>
                </a:solidFill>
                <a:effectLst/>
              </a:rPr>
            </a:br>
            <a:br>
              <a:rPr lang="en-US" dirty="0"/>
            </a:br>
            <a:endParaRPr lang="en-US" dirty="0"/>
          </a:p>
        </p:txBody>
      </p:sp>
      <p:sp>
        <p:nvSpPr>
          <p:cNvPr id="4" name="Slide Number Placeholder 3">
            <a:extLst>
              <a:ext uri="{FF2B5EF4-FFF2-40B4-BE49-F238E27FC236}">
                <a16:creationId xmlns:a16="http://schemas.microsoft.com/office/drawing/2014/main" id="{6D80DD8E-BD87-1751-D435-814059291A78}"/>
              </a:ext>
            </a:extLst>
          </p:cNvPr>
          <p:cNvSpPr>
            <a:spLocks noGrp="1"/>
          </p:cNvSpPr>
          <p:nvPr>
            <p:ph type="sldNum" sz="quarter" idx="12"/>
          </p:nvPr>
        </p:nvSpPr>
        <p:spPr/>
        <p:txBody>
          <a:bodyPr/>
          <a:lstStyle/>
          <a:p>
            <a:fld id="{0B8F101A-5762-A94D-B26B-936FC3619C3C}" type="slidenum">
              <a:rPr lang="en-US" smtClean="0"/>
              <a:pPr/>
              <a:t>4</a:t>
            </a:fld>
            <a:endParaRPr lang="en-US"/>
          </a:p>
        </p:txBody>
      </p:sp>
      <p:sp>
        <p:nvSpPr>
          <p:cNvPr id="20" name="Rectangle 19">
            <a:extLst>
              <a:ext uri="{FF2B5EF4-FFF2-40B4-BE49-F238E27FC236}">
                <a16:creationId xmlns:a16="http://schemas.microsoft.com/office/drawing/2014/main" id="{F24D1BA4-CF57-0077-A5F9-5335C63714EC}"/>
              </a:ext>
            </a:extLst>
          </p:cNvPr>
          <p:cNvSpPr/>
          <p:nvPr/>
        </p:nvSpPr>
        <p:spPr>
          <a:xfrm>
            <a:off x="454616" y="2686050"/>
            <a:ext cx="1386322" cy="61436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MIMIC-III</a:t>
            </a:r>
          </a:p>
        </p:txBody>
      </p:sp>
      <p:sp>
        <p:nvSpPr>
          <p:cNvPr id="21" name="Rectangle 20">
            <a:extLst>
              <a:ext uri="{FF2B5EF4-FFF2-40B4-BE49-F238E27FC236}">
                <a16:creationId xmlns:a16="http://schemas.microsoft.com/office/drawing/2014/main" id="{8B9164D8-7541-6BD5-4B3A-039CFDB9F4A2}"/>
              </a:ext>
            </a:extLst>
          </p:cNvPr>
          <p:cNvSpPr/>
          <p:nvPr/>
        </p:nvSpPr>
        <p:spPr>
          <a:xfrm>
            <a:off x="2071687" y="2687336"/>
            <a:ext cx="1377393" cy="599092"/>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Discharge Notes</a:t>
            </a:r>
          </a:p>
        </p:txBody>
      </p:sp>
      <p:sp>
        <p:nvSpPr>
          <p:cNvPr id="26" name="Rectangle 25">
            <a:extLst>
              <a:ext uri="{FF2B5EF4-FFF2-40B4-BE49-F238E27FC236}">
                <a16:creationId xmlns:a16="http://schemas.microsoft.com/office/drawing/2014/main" id="{56401F42-5A1C-34D1-417B-BFFE90171F6A}"/>
              </a:ext>
            </a:extLst>
          </p:cNvPr>
          <p:cNvSpPr/>
          <p:nvPr/>
        </p:nvSpPr>
        <p:spPr>
          <a:xfrm>
            <a:off x="7017113" y="2687336"/>
            <a:ext cx="1415094" cy="599092"/>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Front End </a:t>
            </a:r>
          </a:p>
        </p:txBody>
      </p:sp>
      <p:sp>
        <p:nvSpPr>
          <p:cNvPr id="27" name="Rectangle 26">
            <a:extLst>
              <a:ext uri="{FF2B5EF4-FFF2-40B4-BE49-F238E27FC236}">
                <a16:creationId xmlns:a16="http://schemas.microsoft.com/office/drawing/2014/main" id="{61E33154-8FB6-8D37-64BA-C30D84812210}"/>
              </a:ext>
            </a:extLst>
          </p:cNvPr>
          <p:cNvSpPr/>
          <p:nvPr/>
        </p:nvSpPr>
        <p:spPr>
          <a:xfrm>
            <a:off x="3724092" y="2687336"/>
            <a:ext cx="1386322" cy="599092"/>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Indexing and Ranking</a:t>
            </a:r>
          </a:p>
        </p:txBody>
      </p:sp>
      <p:sp>
        <p:nvSpPr>
          <p:cNvPr id="30" name="Rectangle 29">
            <a:extLst>
              <a:ext uri="{FF2B5EF4-FFF2-40B4-BE49-F238E27FC236}">
                <a16:creationId xmlns:a16="http://schemas.microsoft.com/office/drawing/2014/main" id="{5371FC9A-0EAE-D941-7EAE-50E2F17DE32E}"/>
              </a:ext>
            </a:extLst>
          </p:cNvPr>
          <p:cNvSpPr/>
          <p:nvPr/>
        </p:nvSpPr>
        <p:spPr>
          <a:xfrm>
            <a:off x="5381021" y="2687336"/>
            <a:ext cx="1386322" cy="599092"/>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Structured data</a:t>
            </a:r>
          </a:p>
        </p:txBody>
      </p:sp>
      <p:grpSp>
        <p:nvGrpSpPr>
          <p:cNvPr id="13" name="Group 4">
            <a:extLst>
              <a:ext uri="{FF2B5EF4-FFF2-40B4-BE49-F238E27FC236}">
                <a16:creationId xmlns:a16="http://schemas.microsoft.com/office/drawing/2014/main" id="{872F8DC5-09B3-598B-2D3F-6E503AC95953}"/>
              </a:ext>
            </a:extLst>
          </p:cNvPr>
          <p:cNvGrpSpPr>
            <a:grpSpLocks noChangeAspect="1"/>
          </p:cNvGrpSpPr>
          <p:nvPr/>
        </p:nvGrpSpPr>
        <p:grpSpPr bwMode="auto">
          <a:xfrm>
            <a:off x="2355380" y="1411280"/>
            <a:ext cx="653121" cy="868141"/>
            <a:chOff x="2372" y="713"/>
            <a:chExt cx="486" cy="646"/>
          </a:xfrm>
          <a:solidFill>
            <a:srgbClr val="303030"/>
          </a:solidFill>
        </p:grpSpPr>
        <p:sp>
          <p:nvSpPr>
            <p:cNvPr id="14" name="Freeform 13">
              <a:extLst>
                <a:ext uri="{FF2B5EF4-FFF2-40B4-BE49-F238E27FC236}">
                  <a16:creationId xmlns:a16="http://schemas.microsoft.com/office/drawing/2014/main" id="{0095E44C-C75D-7C35-1FDC-C13C1EE73159}"/>
                </a:ext>
              </a:extLst>
            </p:cNvPr>
            <p:cNvSpPr>
              <a:spLocks/>
            </p:cNvSpPr>
            <p:nvPr/>
          </p:nvSpPr>
          <p:spPr bwMode="auto">
            <a:xfrm>
              <a:off x="2469" y="869"/>
              <a:ext cx="163" cy="163"/>
            </a:xfrm>
            <a:custGeom>
              <a:avLst/>
              <a:gdLst>
                <a:gd name="T0" fmla="*/ 51 w 54"/>
                <a:gd name="T1" fmla="*/ 19 h 54"/>
                <a:gd name="T2" fmla="*/ 35 w 54"/>
                <a:gd name="T3" fmla="*/ 19 h 54"/>
                <a:gd name="T4" fmla="*/ 35 w 54"/>
                <a:gd name="T5" fmla="*/ 3 h 54"/>
                <a:gd name="T6" fmla="*/ 31 w 54"/>
                <a:gd name="T7" fmla="*/ 0 h 54"/>
                <a:gd name="T8" fmla="*/ 24 w 54"/>
                <a:gd name="T9" fmla="*/ 0 h 54"/>
                <a:gd name="T10" fmla="*/ 19 w 54"/>
                <a:gd name="T11" fmla="*/ 3 h 54"/>
                <a:gd name="T12" fmla="*/ 19 w 54"/>
                <a:gd name="T13" fmla="*/ 19 h 54"/>
                <a:gd name="T14" fmla="*/ 3 w 54"/>
                <a:gd name="T15" fmla="*/ 19 h 54"/>
                <a:gd name="T16" fmla="*/ 0 w 54"/>
                <a:gd name="T17" fmla="*/ 23 h 54"/>
                <a:gd name="T18" fmla="*/ 0 w 54"/>
                <a:gd name="T19" fmla="*/ 31 h 54"/>
                <a:gd name="T20" fmla="*/ 3 w 54"/>
                <a:gd name="T21" fmla="*/ 35 h 54"/>
                <a:gd name="T22" fmla="*/ 19 w 54"/>
                <a:gd name="T23" fmla="*/ 35 h 54"/>
                <a:gd name="T24" fmla="*/ 19 w 54"/>
                <a:gd name="T25" fmla="*/ 51 h 54"/>
                <a:gd name="T26" fmla="*/ 24 w 54"/>
                <a:gd name="T27" fmla="*/ 54 h 54"/>
                <a:gd name="T28" fmla="*/ 31 w 54"/>
                <a:gd name="T29" fmla="*/ 54 h 54"/>
                <a:gd name="T30" fmla="*/ 35 w 54"/>
                <a:gd name="T31" fmla="*/ 51 h 54"/>
                <a:gd name="T32" fmla="*/ 35 w 54"/>
                <a:gd name="T33" fmla="*/ 35 h 54"/>
                <a:gd name="T34" fmla="*/ 51 w 54"/>
                <a:gd name="T35" fmla="*/ 35 h 54"/>
                <a:gd name="T36" fmla="*/ 54 w 54"/>
                <a:gd name="T37" fmla="*/ 31 h 54"/>
                <a:gd name="T38" fmla="*/ 54 w 54"/>
                <a:gd name="T39" fmla="*/ 23 h 54"/>
                <a:gd name="T40" fmla="*/ 51 w 54"/>
                <a:gd name="T41"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51" y="19"/>
                  </a:moveTo>
                  <a:cubicBezTo>
                    <a:pt x="35" y="19"/>
                    <a:pt x="35" y="19"/>
                    <a:pt x="35" y="19"/>
                  </a:cubicBezTo>
                  <a:cubicBezTo>
                    <a:pt x="35" y="3"/>
                    <a:pt x="35" y="3"/>
                    <a:pt x="35" y="3"/>
                  </a:cubicBezTo>
                  <a:cubicBezTo>
                    <a:pt x="35" y="2"/>
                    <a:pt x="33" y="0"/>
                    <a:pt x="31" y="0"/>
                  </a:cubicBezTo>
                  <a:cubicBezTo>
                    <a:pt x="24" y="0"/>
                    <a:pt x="24" y="0"/>
                    <a:pt x="24" y="0"/>
                  </a:cubicBezTo>
                  <a:cubicBezTo>
                    <a:pt x="21" y="0"/>
                    <a:pt x="19" y="2"/>
                    <a:pt x="19" y="3"/>
                  </a:cubicBezTo>
                  <a:cubicBezTo>
                    <a:pt x="19" y="19"/>
                    <a:pt x="19" y="19"/>
                    <a:pt x="19" y="19"/>
                  </a:cubicBezTo>
                  <a:cubicBezTo>
                    <a:pt x="3" y="19"/>
                    <a:pt x="3" y="19"/>
                    <a:pt x="3" y="19"/>
                  </a:cubicBezTo>
                  <a:cubicBezTo>
                    <a:pt x="2" y="19"/>
                    <a:pt x="0" y="21"/>
                    <a:pt x="0" y="23"/>
                  </a:cubicBezTo>
                  <a:cubicBezTo>
                    <a:pt x="0" y="31"/>
                    <a:pt x="0" y="31"/>
                    <a:pt x="0" y="31"/>
                  </a:cubicBezTo>
                  <a:cubicBezTo>
                    <a:pt x="0" y="33"/>
                    <a:pt x="2" y="35"/>
                    <a:pt x="3" y="35"/>
                  </a:cubicBezTo>
                  <a:cubicBezTo>
                    <a:pt x="19" y="35"/>
                    <a:pt x="19" y="35"/>
                    <a:pt x="19" y="35"/>
                  </a:cubicBezTo>
                  <a:cubicBezTo>
                    <a:pt x="19" y="51"/>
                    <a:pt x="19" y="51"/>
                    <a:pt x="19" y="51"/>
                  </a:cubicBezTo>
                  <a:cubicBezTo>
                    <a:pt x="19" y="53"/>
                    <a:pt x="21" y="54"/>
                    <a:pt x="24" y="54"/>
                  </a:cubicBezTo>
                  <a:cubicBezTo>
                    <a:pt x="31" y="54"/>
                    <a:pt x="31" y="54"/>
                    <a:pt x="31" y="54"/>
                  </a:cubicBezTo>
                  <a:cubicBezTo>
                    <a:pt x="33" y="54"/>
                    <a:pt x="35" y="53"/>
                    <a:pt x="35" y="51"/>
                  </a:cubicBezTo>
                  <a:cubicBezTo>
                    <a:pt x="35" y="35"/>
                    <a:pt x="35" y="35"/>
                    <a:pt x="35" y="35"/>
                  </a:cubicBezTo>
                  <a:cubicBezTo>
                    <a:pt x="51" y="35"/>
                    <a:pt x="51" y="35"/>
                    <a:pt x="51" y="35"/>
                  </a:cubicBezTo>
                  <a:cubicBezTo>
                    <a:pt x="53" y="35"/>
                    <a:pt x="54" y="33"/>
                    <a:pt x="54" y="31"/>
                  </a:cubicBezTo>
                  <a:cubicBezTo>
                    <a:pt x="54" y="23"/>
                    <a:pt x="54" y="23"/>
                    <a:pt x="54" y="23"/>
                  </a:cubicBezTo>
                  <a:cubicBezTo>
                    <a:pt x="54" y="21"/>
                    <a:pt x="53" y="19"/>
                    <a:pt x="5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a:extLst>
                <a:ext uri="{FF2B5EF4-FFF2-40B4-BE49-F238E27FC236}">
                  <a16:creationId xmlns:a16="http://schemas.microsoft.com/office/drawing/2014/main" id="{73D7B41F-2E50-FA15-F86E-8BCCFEE22606}"/>
                </a:ext>
              </a:extLst>
            </p:cNvPr>
            <p:cNvSpPr>
              <a:spLocks noEditPoints="1"/>
            </p:cNvSpPr>
            <p:nvPr/>
          </p:nvSpPr>
          <p:spPr bwMode="auto">
            <a:xfrm>
              <a:off x="2372" y="713"/>
              <a:ext cx="486" cy="646"/>
            </a:xfrm>
            <a:custGeom>
              <a:avLst/>
              <a:gdLst>
                <a:gd name="T0" fmla="*/ 161 w 161"/>
                <a:gd name="T1" fmla="*/ 66 h 215"/>
                <a:gd name="T2" fmla="*/ 154 w 161"/>
                <a:gd name="T3" fmla="*/ 53 h 215"/>
                <a:gd name="T4" fmla="*/ 108 w 161"/>
                <a:gd name="T5" fmla="*/ 7 h 215"/>
                <a:gd name="T6" fmla="*/ 94 w 161"/>
                <a:gd name="T7" fmla="*/ 0 h 215"/>
                <a:gd name="T8" fmla="*/ 94 w 161"/>
                <a:gd name="T9" fmla="*/ 0 h 215"/>
                <a:gd name="T10" fmla="*/ 94 w 161"/>
                <a:gd name="T11" fmla="*/ 0 h 215"/>
                <a:gd name="T12" fmla="*/ 24 w 161"/>
                <a:gd name="T13" fmla="*/ 0 h 215"/>
                <a:gd name="T14" fmla="*/ 0 w 161"/>
                <a:gd name="T15" fmla="*/ 24 h 215"/>
                <a:gd name="T16" fmla="*/ 0 w 161"/>
                <a:gd name="T17" fmla="*/ 192 h 215"/>
                <a:gd name="T18" fmla="*/ 24 w 161"/>
                <a:gd name="T19" fmla="*/ 215 h 215"/>
                <a:gd name="T20" fmla="*/ 136 w 161"/>
                <a:gd name="T21" fmla="*/ 215 h 215"/>
                <a:gd name="T22" fmla="*/ 161 w 161"/>
                <a:gd name="T23" fmla="*/ 190 h 215"/>
                <a:gd name="T24" fmla="*/ 161 w 161"/>
                <a:gd name="T25" fmla="*/ 66 h 215"/>
                <a:gd name="T26" fmla="*/ 101 w 161"/>
                <a:gd name="T27" fmla="*/ 23 h 215"/>
                <a:gd name="T28" fmla="*/ 137 w 161"/>
                <a:gd name="T29" fmla="*/ 59 h 215"/>
                <a:gd name="T30" fmla="*/ 110 w 161"/>
                <a:gd name="T31" fmla="*/ 59 h 215"/>
                <a:gd name="T32" fmla="*/ 101 w 161"/>
                <a:gd name="T33" fmla="*/ 50 h 215"/>
                <a:gd name="T34" fmla="*/ 101 w 161"/>
                <a:gd name="T35" fmla="*/ 23 h 215"/>
                <a:gd name="T36" fmla="*/ 145 w 161"/>
                <a:gd name="T37" fmla="*/ 190 h 215"/>
                <a:gd name="T38" fmla="*/ 136 w 161"/>
                <a:gd name="T39" fmla="*/ 199 h 215"/>
                <a:gd name="T40" fmla="*/ 24 w 161"/>
                <a:gd name="T41" fmla="*/ 199 h 215"/>
                <a:gd name="T42" fmla="*/ 16 w 161"/>
                <a:gd name="T43" fmla="*/ 190 h 215"/>
                <a:gd name="T44" fmla="*/ 16 w 161"/>
                <a:gd name="T45" fmla="*/ 24 h 215"/>
                <a:gd name="T46" fmla="*/ 24 w 161"/>
                <a:gd name="T47" fmla="*/ 16 h 215"/>
                <a:gd name="T48" fmla="*/ 85 w 161"/>
                <a:gd name="T49" fmla="*/ 16 h 215"/>
                <a:gd name="T50" fmla="*/ 85 w 161"/>
                <a:gd name="T51" fmla="*/ 50 h 215"/>
                <a:gd name="T52" fmla="*/ 110 w 161"/>
                <a:gd name="T53" fmla="*/ 75 h 215"/>
                <a:gd name="T54" fmla="*/ 145 w 161"/>
                <a:gd name="T55" fmla="*/ 75 h 215"/>
                <a:gd name="T56" fmla="*/ 145 w 161"/>
                <a:gd name="T57" fmla="*/ 19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1" h="215">
                  <a:moveTo>
                    <a:pt x="161" y="66"/>
                  </a:moveTo>
                  <a:cubicBezTo>
                    <a:pt x="160" y="61"/>
                    <a:pt x="158" y="57"/>
                    <a:pt x="154" y="53"/>
                  </a:cubicBezTo>
                  <a:cubicBezTo>
                    <a:pt x="108" y="7"/>
                    <a:pt x="108" y="7"/>
                    <a:pt x="108" y="7"/>
                  </a:cubicBezTo>
                  <a:cubicBezTo>
                    <a:pt x="104" y="3"/>
                    <a:pt x="99" y="1"/>
                    <a:pt x="94" y="0"/>
                  </a:cubicBezTo>
                  <a:cubicBezTo>
                    <a:pt x="94" y="0"/>
                    <a:pt x="94" y="0"/>
                    <a:pt x="94" y="0"/>
                  </a:cubicBezTo>
                  <a:cubicBezTo>
                    <a:pt x="94" y="0"/>
                    <a:pt x="94" y="0"/>
                    <a:pt x="94" y="0"/>
                  </a:cubicBezTo>
                  <a:cubicBezTo>
                    <a:pt x="24" y="0"/>
                    <a:pt x="24" y="0"/>
                    <a:pt x="24" y="0"/>
                  </a:cubicBezTo>
                  <a:cubicBezTo>
                    <a:pt x="11" y="0"/>
                    <a:pt x="0" y="11"/>
                    <a:pt x="0" y="24"/>
                  </a:cubicBezTo>
                  <a:cubicBezTo>
                    <a:pt x="0" y="192"/>
                    <a:pt x="0" y="192"/>
                    <a:pt x="0" y="192"/>
                  </a:cubicBezTo>
                  <a:cubicBezTo>
                    <a:pt x="0" y="204"/>
                    <a:pt x="11" y="215"/>
                    <a:pt x="24" y="215"/>
                  </a:cubicBezTo>
                  <a:cubicBezTo>
                    <a:pt x="136" y="215"/>
                    <a:pt x="136" y="215"/>
                    <a:pt x="136" y="215"/>
                  </a:cubicBezTo>
                  <a:cubicBezTo>
                    <a:pt x="150" y="215"/>
                    <a:pt x="161" y="204"/>
                    <a:pt x="161" y="190"/>
                  </a:cubicBezTo>
                  <a:cubicBezTo>
                    <a:pt x="161" y="66"/>
                    <a:pt x="161" y="66"/>
                    <a:pt x="161" y="66"/>
                  </a:cubicBezTo>
                  <a:close/>
                  <a:moveTo>
                    <a:pt x="101" y="23"/>
                  </a:moveTo>
                  <a:cubicBezTo>
                    <a:pt x="137" y="59"/>
                    <a:pt x="137" y="59"/>
                    <a:pt x="137" y="59"/>
                  </a:cubicBezTo>
                  <a:cubicBezTo>
                    <a:pt x="110" y="59"/>
                    <a:pt x="110" y="59"/>
                    <a:pt x="110" y="59"/>
                  </a:cubicBezTo>
                  <a:cubicBezTo>
                    <a:pt x="105" y="59"/>
                    <a:pt x="101" y="55"/>
                    <a:pt x="101" y="50"/>
                  </a:cubicBezTo>
                  <a:lnTo>
                    <a:pt x="101" y="23"/>
                  </a:lnTo>
                  <a:close/>
                  <a:moveTo>
                    <a:pt x="145" y="190"/>
                  </a:moveTo>
                  <a:cubicBezTo>
                    <a:pt x="145" y="195"/>
                    <a:pt x="141" y="199"/>
                    <a:pt x="136" y="199"/>
                  </a:cubicBezTo>
                  <a:cubicBezTo>
                    <a:pt x="24" y="199"/>
                    <a:pt x="24" y="199"/>
                    <a:pt x="24" y="199"/>
                  </a:cubicBezTo>
                  <a:cubicBezTo>
                    <a:pt x="20" y="199"/>
                    <a:pt x="16" y="195"/>
                    <a:pt x="16" y="190"/>
                  </a:cubicBezTo>
                  <a:cubicBezTo>
                    <a:pt x="16" y="24"/>
                    <a:pt x="16" y="24"/>
                    <a:pt x="16" y="24"/>
                  </a:cubicBezTo>
                  <a:cubicBezTo>
                    <a:pt x="16" y="20"/>
                    <a:pt x="20" y="16"/>
                    <a:pt x="24" y="16"/>
                  </a:cubicBezTo>
                  <a:cubicBezTo>
                    <a:pt x="85" y="16"/>
                    <a:pt x="85" y="16"/>
                    <a:pt x="85" y="16"/>
                  </a:cubicBezTo>
                  <a:cubicBezTo>
                    <a:pt x="85" y="50"/>
                    <a:pt x="85" y="50"/>
                    <a:pt x="85" y="50"/>
                  </a:cubicBezTo>
                  <a:cubicBezTo>
                    <a:pt x="85" y="64"/>
                    <a:pt x="96" y="75"/>
                    <a:pt x="110" y="75"/>
                  </a:cubicBezTo>
                  <a:cubicBezTo>
                    <a:pt x="145" y="75"/>
                    <a:pt x="145" y="75"/>
                    <a:pt x="145" y="75"/>
                  </a:cubicBezTo>
                  <a:lnTo>
                    <a:pt x="145"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a:extLst>
                <a:ext uri="{FF2B5EF4-FFF2-40B4-BE49-F238E27FC236}">
                  <a16:creationId xmlns:a16="http://schemas.microsoft.com/office/drawing/2014/main" id="{A4A73F7D-9147-701E-56F3-98A60CE8D60B}"/>
                </a:ext>
              </a:extLst>
            </p:cNvPr>
            <p:cNvSpPr>
              <a:spLocks/>
            </p:cNvSpPr>
            <p:nvPr/>
          </p:nvSpPr>
          <p:spPr bwMode="auto">
            <a:xfrm>
              <a:off x="2463" y="1173"/>
              <a:ext cx="304" cy="48"/>
            </a:xfrm>
            <a:custGeom>
              <a:avLst/>
              <a:gdLst>
                <a:gd name="T0" fmla="*/ 93 w 101"/>
                <a:gd name="T1" fmla="*/ 0 h 16"/>
                <a:gd name="T2" fmla="*/ 24 w 101"/>
                <a:gd name="T3" fmla="*/ 0 h 16"/>
                <a:gd name="T4" fmla="*/ 24 w 101"/>
                <a:gd name="T5" fmla="*/ 0 h 16"/>
                <a:gd name="T6" fmla="*/ 8 w 101"/>
                <a:gd name="T7" fmla="*/ 0 h 16"/>
                <a:gd name="T8" fmla="*/ 0 w 101"/>
                <a:gd name="T9" fmla="*/ 8 h 16"/>
                <a:gd name="T10" fmla="*/ 8 w 101"/>
                <a:gd name="T11" fmla="*/ 16 h 16"/>
                <a:gd name="T12" fmla="*/ 13 w 101"/>
                <a:gd name="T13" fmla="*/ 16 h 16"/>
                <a:gd name="T14" fmla="*/ 71 w 101"/>
                <a:gd name="T15" fmla="*/ 16 h 16"/>
                <a:gd name="T16" fmla="*/ 93 w 101"/>
                <a:gd name="T17" fmla="*/ 16 h 16"/>
                <a:gd name="T18" fmla="*/ 101 w 101"/>
                <a:gd name="T19" fmla="*/ 8 h 16"/>
                <a:gd name="T20" fmla="*/ 93 w 10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6">
                  <a:moveTo>
                    <a:pt x="93" y="0"/>
                  </a:moveTo>
                  <a:cubicBezTo>
                    <a:pt x="24" y="0"/>
                    <a:pt x="24" y="0"/>
                    <a:pt x="24" y="0"/>
                  </a:cubicBezTo>
                  <a:cubicBezTo>
                    <a:pt x="24" y="0"/>
                    <a:pt x="24" y="0"/>
                    <a:pt x="24" y="0"/>
                  </a:cubicBezTo>
                  <a:cubicBezTo>
                    <a:pt x="8" y="0"/>
                    <a:pt x="8" y="0"/>
                    <a:pt x="8" y="0"/>
                  </a:cubicBezTo>
                  <a:cubicBezTo>
                    <a:pt x="4" y="0"/>
                    <a:pt x="0" y="4"/>
                    <a:pt x="0" y="8"/>
                  </a:cubicBezTo>
                  <a:cubicBezTo>
                    <a:pt x="0" y="13"/>
                    <a:pt x="4" y="16"/>
                    <a:pt x="8" y="16"/>
                  </a:cubicBezTo>
                  <a:cubicBezTo>
                    <a:pt x="13" y="16"/>
                    <a:pt x="13" y="16"/>
                    <a:pt x="13" y="16"/>
                  </a:cubicBezTo>
                  <a:cubicBezTo>
                    <a:pt x="71" y="16"/>
                    <a:pt x="71" y="16"/>
                    <a:pt x="71" y="16"/>
                  </a:cubicBezTo>
                  <a:cubicBezTo>
                    <a:pt x="93" y="16"/>
                    <a:pt x="93" y="16"/>
                    <a:pt x="93" y="16"/>
                  </a:cubicBezTo>
                  <a:cubicBezTo>
                    <a:pt x="97" y="16"/>
                    <a:pt x="101" y="13"/>
                    <a:pt x="101" y="8"/>
                  </a:cubicBezTo>
                  <a:cubicBezTo>
                    <a:pt x="101" y="4"/>
                    <a:pt x="97" y="0"/>
                    <a:pt x="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
              <a:extLst>
                <a:ext uri="{FF2B5EF4-FFF2-40B4-BE49-F238E27FC236}">
                  <a16:creationId xmlns:a16="http://schemas.microsoft.com/office/drawing/2014/main" id="{BCAFB4AE-470A-47EB-A981-C819E4E7B3F6}"/>
                </a:ext>
              </a:extLst>
            </p:cNvPr>
            <p:cNvSpPr>
              <a:spLocks/>
            </p:cNvSpPr>
            <p:nvPr/>
          </p:nvSpPr>
          <p:spPr bwMode="auto">
            <a:xfrm>
              <a:off x="2463" y="1074"/>
              <a:ext cx="304" cy="51"/>
            </a:xfrm>
            <a:custGeom>
              <a:avLst/>
              <a:gdLst>
                <a:gd name="T0" fmla="*/ 93 w 101"/>
                <a:gd name="T1" fmla="*/ 0 h 17"/>
                <a:gd name="T2" fmla="*/ 88 w 101"/>
                <a:gd name="T3" fmla="*/ 0 h 17"/>
                <a:gd name="T4" fmla="*/ 72 w 101"/>
                <a:gd name="T5" fmla="*/ 0 h 17"/>
                <a:gd name="T6" fmla="*/ 8 w 101"/>
                <a:gd name="T7" fmla="*/ 0 h 17"/>
                <a:gd name="T8" fmla="*/ 0 w 101"/>
                <a:gd name="T9" fmla="*/ 8 h 17"/>
                <a:gd name="T10" fmla="*/ 8 w 101"/>
                <a:gd name="T11" fmla="*/ 17 h 17"/>
                <a:gd name="T12" fmla="*/ 77 w 101"/>
                <a:gd name="T13" fmla="*/ 17 h 17"/>
                <a:gd name="T14" fmla="*/ 77 w 101"/>
                <a:gd name="T15" fmla="*/ 17 h 17"/>
                <a:gd name="T16" fmla="*/ 93 w 101"/>
                <a:gd name="T17" fmla="*/ 17 h 17"/>
                <a:gd name="T18" fmla="*/ 101 w 101"/>
                <a:gd name="T19" fmla="*/ 8 h 17"/>
                <a:gd name="T20" fmla="*/ 93 w 101"/>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7">
                  <a:moveTo>
                    <a:pt x="93" y="0"/>
                  </a:moveTo>
                  <a:cubicBezTo>
                    <a:pt x="88" y="0"/>
                    <a:pt x="88" y="0"/>
                    <a:pt x="88" y="0"/>
                  </a:cubicBezTo>
                  <a:cubicBezTo>
                    <a:pt x="72" y="0"/>
                    <a:pt x="72" y="0"/>
                    <a:pt x="72" y="0"/>
                  </a:cubicBezTo>
                  <a:cubicBezTo>
                    <a:pt x="8" y="0"/>
                    <a:pt x="8" y="0"/>
                    <a:pt x="8" y="0"/>
                  </a:cubicBezTo>
                  <a:cubicBezTo>
                    <a:pt x="4" y="0"/>
                    <a:pt x="0" y="4"/>
                    <a:pt x="0" y="8"/>
                  </a:cubicBezTo>
                  <a:cubicBezTo>
                    <a:pt x="0" y="13"/>
                    <a:pt x="4" y="17"/>
                    <a:pt x="8" y="17"/>
                  </a:cubicBezTo>
                  <a:cubicBezTo>
                    <a:pt x="77" y="17"/>
                    <a:pt x="77" y="17"/>
                    <a:pt x="77" y="17"/>
                  </a:cubicBezTo>
                  <a:cubicBezTo>
                    <a:pt x="77" y="17"/>
                    <a:pt x="77" y="17"/>
                    <a:pt x="77" y="17"/>
                  </a:cubicBezTo>
                  <a:cubicBezTo>
                    <a:pt x="93" y="17"/>
                    <a:pt x="93" y="17"/>
                    <a:pt x="93" y="17"/>
                  </a:cubicBezTo>
                  <a:cubicBezTo>
                    <a:pt x="97" y="17"/>
                    <a:pt x="101" y="13"/>
                    <a:pt x="101" y="8"/>
                  </a:cubicBezTo>
                  <a:cubicBezTo>
                    <a:pt x="101" y="4"/>
                    <a:pt x="97" y="0"/>
                    <a:pt x="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9" name="Graphic 18" descr="Database outline">
            <a:extLst>
              <a:ext uri="{FF2B5EF4-FFF2-40B4-BE49-F238E27FC236}">
                <a16:creationId xmlns:a16="http://schemas.microsoft.com/office/drawing/2014/main" id="{675600A2-02EE-125E-3292-9B3C4CE38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650" y="1411278"/>
            <a:ext cx="914400" cy="914400"/>
          </a:xfrm>
          <a:prstGeom prst="rect">
            <a:avLst/>
          </a:prstGeom>
        </p:spPr>
      </p:pic>
      <p:pic>
        <p:nvPicPr>
          <p:cNvPr id="23" name="Graphic 22" descr="Network diagram with solid fill">
            <a:extLst>
              <a:ext uri="{FF2B5EF4-FFF2-40B4-BE49-F238E27FC236}">
                <a16:creationId xmlns:a16="http://schemas.microsoft.com/office/drawing/2014/main" id="{83104FC9-1089-6635-9071-0CEF468AC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831" y="1411278"/>
            <a:ext cx="914400" cy="914400"/>
          </a:xfrm>
          <a:prstGeom prst="rect">
            <a:avLst/>
          </a:prstGeom>
        </p:spPr>
      </p:pic>
      <p:pic>
        <p:nvPicPr>
          <p:cNvPr id="25" name="Graphic 24" descr="Ui Ux with solid fill">
            <a:extLst>
              <a:ext uri="{FF2B5EF4-FFF2-40B4-BE49-F238E27FC236}">
                <a16:creationId xmlns:a16="http://schemas.microsoft.com/office/drawing/2014/main" id="{C775302C-03C3-1748-70CB-8C8C36676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4291" y="1411278"/>
            <a:ext cx="914400" cy="914400"/>
          </a:xfrm>
          <a:prstGeom prst="rect">
            <a:avLst/>
          </a:prstGeom>
        </p:spPr>
      </p:pic>
      <p:pic>
        <p:nvPicPr>
          <p:cNvPr id="32" name="Graphic 31" descr="Table outline">
            <a:extLst>
              <a:ext uri="{FF2B5EF4-FFF2-40B4-BE49-F238E27FC236}">
                <a16:creationId xmlns:a16="http://schemas.microsoft.com/office/drawing/2014/main" id="{A6A334F6-C558-50DC-F567-9C7B81C248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4948" y="1923859"/>
            <a:ext cx="914400" cy="914400"/>
          </a:xfrm>
          <a:prstGeom prst="rect">
            <a:avLst/>
          </a:prstGeom>
        </p:spPr>
      </p:pic>
      <p:sp>
        <p:nvSpPr>
          <p:cNvPr id="3" name="Right Arrow 2">
            <a:extLst>
              <a:ext uri="{FF2B5EF4-FFF2-40B4-BE49-F238E27FC236}">
                <a16:creationId xmlns:a16="http://schemas.microsoft.com/office/drawing/2014/main" id="{3A569306-A5AF-AB91-1AAA-3B53539585B2}"/>
              </a:ext>
            </a:extLst>
          </p:cNvPr>
          <p:cNvSpPr/>
          <p:nvPr/>
        </p:nvSpPr>
        <p:spPr>
          <a:xfrm>
            <a:off x="1639789" y="1839975"/>
            <a:ext cx="618852" cy="16777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41BDD68C-E852-CE6C-44B9-F1D40C1F65C0}"/>
              </a:ext>
            </a:extLst>
          </p:cNvPr>
          <p:cNvSpPr/>
          <p:nvPr/>
        </p:nvSpPr>
        <p:spPr>
          <a:xfrm>
            <a:off x="3105240" y="1814204"/>
            <a:ext cx="618852" cy="16777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4EBE3395-5FC4-88FF-7C46-DBCC7C60B6DF}"/>
              </a:ext>
            </a:extLst>
          </p:cNvPr>
          <p:cNvSpPr/>
          <p:nvPr/>
        </p:nvSpPr>
        <p:spPr>
          <a:xfrm rot="19357737">
            <a:off x="4831970" y="1474363"/>
            <a:ext cx="618852" cy="17626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Arial"/>
            </a:endParaRPr>
          </a:p>
        </p:txBody>
      </p:sp>
      <p:sp>
        <p:nvSpPr>
          <p:cNvPr id="7" name="Right Arrow 6">
            <a:extLst>
              <a:ext uri="{FF2B5EF4-FFF2-40B4-BE49-F238E27FC236}">
                <a16:creationId xmlns:a16="http://schemas.microsoft.com/office/drawing/2014/main" id="{63A11A51-7EAB-D63D-09A1-0EBA75698B8B}"/>
              </a:ext>
            </a:extLst>
          </p:cNvPr>
          <p:cNvSpPr/>
          <p:nvPr/>
        </p:nvSpPr>
        <p:spPr>
          <a:xfrm>
            <a:off x="6630140" y="1839974"/>
            <a:ext cx="618852" cy="16777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IMIC-III Dataset | Papers With Code">
            <a:extLst>
              <a:ext uri="{FF2B5EF4-FFF2-40B4-BE49-F238E27FC236}">
                <a16:creationId xmlns:a16="http://schemas.microsoft.com/office/drawing/2014/main" id="{18D2DAAC-D09F-F1AD-256A-9E03906142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504" y="3513478"/>
            <a:ext cx="2971991" cy="1527629"/>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Document outline">
            <a:extLst>
              <a:ext uri="{FF2B5EF4-FFF2-40B4-BE49-F238E27FC236}">
                <a16:creationId xmlns:a16="http://schemas.microsoft.com/office/drawing/2014/main" id="{B256CE51-1862-9FAE-7C61-1E9ECF0B98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0174" y="925574"/>
            <a:ext cx="949174" cy="914400"/>
          </a:xfrm>
          <a:prstGeom prst="rect">
            <a:avLst/>
          </a:prstGeom>
        </p:spPr>
      </p:pic>
      <p:sp>
        <p:nvSpPr>
          <p:cNvPr id="29" name="Right Brace 28">
            <a:extLst>
              <a:ext uri="{FF2B5EF4-FFF2-40B4-BE49-F238E27FC236}">
                <a16:creationId xmlns:a16="http://schemas.microsoft.com/office/drawing/2014/main" id="{1FC24A2E-BEBF-4796-2D48-A776D9B63406}"/>
              </a:ext>
            </a:extLst>
          </p:cNvPr>
          <p:cNvSpPr/>
          <p:nvPr/>
        </p:nvSpPr>
        <p:spPr>
          <a:xfrm>
            <a:off x="6457950" y="1411278"/>
            <a:ext cx="118137" cy="91440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Right Arrow 5">
            <a:extLst>
              <a:ext uri="{FF2B5EF4-FFF2-40B4-BE49-F238E27FC236}">
                <a16:creationId xmlns:a16="http://schemas.microsoft.com/office/drawing/2014/main" id="{E4FF0413-A60A-FC90-1E71-9005558E91C3}"/>
              </a:ext>
            </a:extLst>
          </p:cNvPr>
          <p:cNvSpPr/>
          <p:nvPr/>
        </p:nvSpPr>
        <p:spPr>
          <a:xfrm rot="2040000">
            <a:off x="4877689" y="1971568"/>
            <a:ext cx="618852" cy="17626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Arial"/>
            </a:endParaRPr>
          </a:p>
        </p:txBody>
      </p:sp>
      <p:pic>
        <p:nvPicPr>
          <p:cNvPr id="9" name="Picture 8">
            <a:extLst>
              <a:ext uri="{FF2B5EF4-FFF2-40B4-BE49-F238E27FC236}">
                <a16:creationId xmlns:a16="http://schemas.microsoft.com/office/drawing/2014/main" id="{9567D719-7160-AE40-742D-8E9A32F592CE}"/>
              </a:ext>
            </a:extLst>
          </p:cNvPr>
          <p:cNvPicPr>
            <a:picLocks noChangeAspect="1"/>
          </p:cNvPicPr>
          <p:nvPr/>
        </p:nvPicPr>
        <p:blipFill>
          <a:blip r:embed="rId14"/>
          <a:stretch>
            <a:fillRect/>
          </a:stretch>
        </p:blipFill>
        <p:spPr>
          <a:xfrm>
            <a:off x="3573890" y="3513198"/>
            <a:ext cx="1956035" cy="1422264"/>
          </a:xfrm>
          <a:prstGeom prst="rect">
            <a:avLst/>
          </a:prstGeom>
        </p:spPr>
      </p:pic>
      <p:sp>
        <p:nvSpPr>
          <p:cNvPr id="10" name="TextBox 9">
            <a:extLst>
              <a:ext uri="{FF2B5EF4-FFF2-40B4-BE49-F238E27FC236}">
                <a16:creationId xmlns:a16="http://schemas.microsoft.com/office/drawing/2014/main" id="{D958C3F3-2F0F-B03C-8582-8CE755D1D0E3}"/>
              </a:ext>
            </a:extLst>
          </p:cNvPr>
          <p:cNvSpPr txBox="1"/>
          <p:nvPr/>
        </p:nvSpPr>
        <p:spPr>
          <a:xfrm>
            <a:off x="1022888" y="-1952786"/>
            <a:ext cx="184731" cy="369332"/>
          </a:xfrm>
          <a:prstGeom prst="rect">
            <a:avLst/>
          </a:prstGeom>
          <a:noFill/>
        </p:spPr>
        <p:txBody>
          <a:bodyPr wrap="none" rtlCol="0">
            <a:spAutoFit/>
          </a:bodyPr>
          <a:lstStyle/>
          <a:p>
            <a:endParaRPr lang="en-US"/>
          </a:p>
        </p:txBody>
      </p:sp>
      <p:pic>
        <p:nvPicPr>
          <p:cNvPr id="8" name="Picture 10" descr="Graphical user interface, text, application&#10;&#10;Description automatically generated">
            <a:extLst>
              <a:ext uri="{FF2B5EF4-FFF2-40B4-BE49-F238E27FC236}">
                <a16:creationId xmlns:a16="http://schemas.microsoft.com/office/drawing/2014/main" id="{85E2BF1C-EF6E-D079-B51A-14D3D399C5F7}"/>
              </a:ext>
            </a:extLst>
          </p:cNvPr>
          <p:cNvPicPr>
            <a:picLocks noChangeAspect="1"/>
          </p:cNvPicPr>
          <p:nvPr/>
        </p:nvPicPr>
        <p:blipFill>
          <a:blip r:embed="rId15"/>
          <a:stretch>
            <a:fillRect/>
          </a:stretch>
        </p:blipFill>
        <p:spPr>
          <a:xfrm>
            <a:off x="5690038" y="3646471"/>
            <a:ext cx="2743200" cy="1029938"/>
          </a:xfrm>
          <a:prstGeom prst="rect">
            <a:avLst/>
          </a:prstGeom>
        </p:spPr>
      </p:pic>
    </p:spTree>
    <p:extLst>
      <p:ext uri="{BB962C8B-B14F-4D97-AF65-F5344CB8AC3E}">
        <p14:creationId xmlns:p14="http://schemas.microsoft.com/office/powerpoint/2010/main" val="3335950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8320-DBA7-265D-451E-516D64B1524F}"/>
              </a:ext>
            </a:extLst>
          </p:cNvPr>
          <p:cNvSpPr>
            <a:spLocks noGrp="1"/>
          </p:cNvSpPr>
          <p:nvPr>
            <p:ph type="title"/>
          </p:nvPr>
        </p:nvSpPr>
        <p:spPr/>
        <p:txBody>
          <a:bodyPr/>
          <a:lstStyle/>
          <a:p>
            <a:r>
              <a:rPr lang="en-US"/>
              <a:t>Major Steps </a:t>
            </a:r>
          </a:p>
        </p:txBody>
      </p:sp>
      <p:grpSp>
        <p:nvGrpSpPr>
          <p:cNvPr id="112" name="Group 111">
            <a:extLst>
              <a:ext uri="{FF2B5EF4-FFF2-40B4-BE49-F238E27FC236}">
                <a16:creationId xmlns:a16="http://schemas.microsoft.com/office/drawing/2014/main" id="{BE0DAB5D-AA40-E867-B3DB-1A924E3C80B9}"/>
              </a:ext>
            </a:extLst>
          </p:cNvPr>
          <p:cNvGrpSpPr/>
          <p:nvPr/>
        </p:nvGrpSpPr>
        <p:grpSpPr>
          <a:xfrm>
            <a:off x="361544" y="4020837"/>
            <a:ext cx="632827" cy="603342"/>
            <a:chOff x="5277133" y="2149221"/>
            <a:chExt cx="401953" cy="383225"/>
          </a:xfrm>
        </p:grpSpPr>
        <p:sp>
          <p:nvSpPr>
            <p:cNvPr id="24" name="koppt-圆形">
              <a:extLst>
                <a:ext uri="{FF2B5EF4-FFF2-40B4-BE49-F238E27FC236}">
                  <a16:creationId xmlns:a16="http://schemas.microsoft.com/office/drawing/2014/main" id="{C65181CB-1F44-3CF3-4343-5F159D3664A8}"/>
                </a:ext>
              </a:extLst>
            </p:cNvPr>
            <p:cNvSpPr/>
            <p:nvPr/>
          </p:nvSpPr>
          <p:spPr>
            <a:xfrm>
              <a:off x="5277133" y="2149221"/>
              <a:ext cx="401953" cy="383225"/>
            </a:xfrm>
            <a:prstGeom prst="roundRect">
              <a:avLst>
                <a:gd name="adj" fmla="val 50000"/>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微软雅黑"/>
                <a:cs typeface="Roboto condensed"/>
              </a:endParaRPr>
            </a:p>
          </p:txBody>
        </p:sp>
        <p:sp>
          <p:nvSpPr>
            <p:cNvPr id="28" name="koppt-图标">
              <a:extLst>
                <a:ext uri="{FF2B5EF4-FFF2-40B4-BE49-F238E27FC236}">
                  <a16:creationId xmlns:a16="http://schemas.microsoft.com/office/drawing/2014/main" id="{3535B8F2-4266-7D1D-C5AF-7FE2BA16ADE7}"/>
                </a:ext>
              </a:extLst>
            </p:cNvPr>
            <p:cNvSpPr>
              <a:spLocks noEditPoints="1"/>
            </p:cNvSpPr>
            <p:nvPr/>
          </p:nvSpPr>
          <p:spPr bwMode="auto">
            <a:xfrm>
              <a:off x="5384883" y="2250231"/>
              <a:ext cx="186452" cy="181204"/>
            </a:xfrm>
            <a:custGeom>
              <a:avLst/>
              <a:gdLst>
                <a:gd name="T0" fmla="*/ 191 w 256"/>
                <a:gd name="T1" fmla="*/ 135 h 252"/>
                <a:gd name="T2" fmla="*/ 227 w 256"/>
                <a:gd name="T3" fmla="*/ 123 h 252"/>
                <a:gd name="T4" fmla="*/ 255 w 256"/>
                <a:gd name="T5" fmla="*/ 83 h 252"/>
                <a:gd name="T6" fmla="*/ 209 w 256"/>
                <a:gd name="T7" fmla="*/ 107 h 252"/>
                <a:gd name="T8" fmla="*/ 200 w 256"/>
                <a:gd name="T9" fmla="*/ 5 h 252"/>
                <a:gd name="T10" fmla="*/ 165 w 256"/>
                <a:gd name="T11" fmla="*/ 9 h 252"/>
                <a:gd name="T12" fmla="*/ 130 w 256"/>
                <a:gd name="T13" fmla="*/ 44 h 252"/>
                <a:gd name="T14" fmla="*/ 126 w 256"/>
                <a:gd name="T15" fmla="*/ 83 h 252"/>
                <a:gd name="T16" fmla="*/ 114 w 256"/>
                <a:gd name="T17" fmla="*/ 120 h 252"/>
                <a:gd name="T18" fmla="*/ 69 w 256"/>
                <a:gd name="T19" fmla="*/ 172 h 252"/>
                <a:gd name="T20" fmla="*/ 48 w 256"/>
                <a:gd name="T21" fmla="*/ 171 h 252"/>
                <a:gd name="T22" fmla="*/ 23 w 256"/>
                <a:gd name="T23" fmla="*/ 188 h 252"/>
                <a:gd name="T24" fmla="*/ 15 w 256"/>
                <a:gd name="T25" fmla="*/ 210 h 252"/>
                <a:gd name="T26" fmla="*/ 28 w 256"/>
                <a:gd name="T27" fmla="*/ 239 h 252"/>
                <a:gd name="T28" fmla="*/ 57 w 256"/>
                <a:gd name="T29" fmla="*/ 252 h 252"/>
                <a:gd name="T30" fmla="*/ 79 w 256"/>
                <a:gd name="T31" fmla="*/ 244 h 252"/>
                <a:gd name="T32" fmla="*/ 96 w 256"/>
                <a:gd name="T33" fmla="*/ 219 h 252"/>
                <a:gd name="T34" fmla="*/ 93 w 256"/>
                <a:gd name="T35" fmla="*/ 196 h 252"/>
                <a:gd name="T36" fmla="*/ 140 w 256"/>
                <a:gd name="T37" fmla="*/ 149 h 252"/>
                <a:gd name="T38" fmla="*/ 57 w 256"/>
                <a:gd name="T39" fmla="*/ 232 h 252"/>
                <a:gd name="T40" fmla="*/ 44 w 256"/>
                <a:gd name="T41" fmla="*/ 228 h 252"/>
                <a:gd name="T42" fmla="*/ 35 w 256"/>
                <a:gd name="T43" fmla="*/ 215 h 252"/>
                <a:gd name="T44" fmla="*/ 36 w 256"/>
                <a:gd name="T45" fmla="*/ 202 h 252"/>
                <a:gd name="T46" fmla="*/ 48 w 256"/>
                <a:gd name="T47" fmla="*/ 191 h 252"/>
                <a:gd name="T48" fmla="*/ 61 w 256"/>
                <a:gd name="T49" fmla="*/ 189 h 252"/>
                <a:gd name="T50" fmla="*/ 74 w 256"/>
                <a:gd name="T51" fmla="*/ 198 h 252"/>
                <a:gd name="T52" fmla="*/ 78 w 256"/>
                <a:gd name="T53" fmla="*/ 210 h 252"/>
                <a:gd name="T54" fmla="*/ 71 w 256"/>
                <a:gd name="T55" fmla="*/ 226 h 252"/>
                <a:gd name="T56" fmla="*/ 57 w 256"/>
                <a:gd name="T57" fmla="*/ 232 h 252"/>
                <a:gd name="T58" fmla="*/ 117 w 256"/>
                <a:gd name="T59" fmla="*/ 100 h 252"/>
                <a:gd name="T60" fmla="*/ 0 w 256"/>
                <a:gd name="T61" fmla="*/ 37 h 252"/>
                <a:gd name="T62" fmla="*/ 179 w 256"/>
                <a:gd name="T63" fmla="*/ 139 h 252"/>
                <a:gd name="T64" fmla="*/ 153 w 256"/>
                <a:gd name="T65" fmla="*/ 154 h 252"/>
                <a:gd name="T66" fmla="*/ 126 w 256"/>
                <a:gd name="T67" fmla="*/ 185 h 252"/>
                <a:gd name="T68" fmla="*/ 188 w 256"/>
                <a:gd name="T69" fmla="*/ 248 h 252"/>
                <a:gd name="T70" fmla="*/ 208 w 256"/>
                <a:gd name="T71" fmla="*/ 252 h 252"/>
                <a:gd name="T72" fmla="*/ 236 w 256"/>
                <a:gd name="T73" fmla="*/ 230 h 252"/>
                <a:gd name="T74" fmla="*/ 243 w 256"/>
                <a:gd name="T75" fmla="*/ 217 h 252"/>
                <a:gd name="T76" fmla="*/ 239 w 256"/>
                <a:gd name="T77" fmla="*/ 197 h 252"/>
                <a:gd name="T78" fmla="*/ 205 w 256"/>
                <a:gd name="T79" fmla="*/ 233 h 252"/>
                <a:gd name="T80" fmla="*/ 196 w 256"/>
                <a:gd name="T81" fmla="*/ 233 h 252"/>
                <a:gd name="T82" fmla="*/ 147 w 256"/>
                <a:gd name="T83" fmla="*/ 183 h 252"/>
                <a:gd name="T84" fmla="*/ 151 w 256"/>
                <a:gd name="T85" fmla="*/ 176 h 252"/>
                <a:gd name="T86" fmla="*/ 205 w 256"/>
                <a:gd name="T87" fmla="*/ 224 h 252"/>
                <a:gd name="T88" fmla="*/ 207 w 256"/>
                <a:gd name="T89" fmla="*/ 232 h 252"/>
                <a:gd name="T90" fmla="*/ 226 w 256"/>
                <a:gd name="T91" fmla="*/ 213 h 252"/>
                <a:gd name="T92" fmla="*/ 217 w 256"/>
                <a:gd name="T93" fmla="*/ 213 h 252"/>
                <a:gd name="T94" fmla="*/ 168 w 256"/>
                <a:gd name="T95" fmla="*/ 162 h 252"/>
                <a:gd name="T96" fmla="*/ 171 w 256"/>
                <a:gd name="T97" fmla="*/ 155 h 252"/>
                <a:gd name="T98" fmla="*/ 226 w 256"/>
                <a:gd name="T99" fmla="*/ 204 h 252"/>
                <a:gd name="T100" fmla="*/ 227 w 256"/>
                <a:gd name="T101" fmla="*/ 21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6" h="252">
                  <a:moveTo>
                    <a:pt x="166" y="130"/>
                  </a:moveTo>
                  <a:lnTo>
                    <a:pt x="166" y="130"/>
                  </a:lnTo>
                  <a:lnTo>
                    <a:pt x="178" y="133"/>
                  </a:lnTo>
                  <a:lnTo>
                    <a:pt x="191" y="135"/>
                  </a:lnTo>
                  <a:lnTo>
                    <a:pt x="191" y="135"/>
                  </a:lnTo>
                  <a:lnTo>
                    <a:pt x="204" y="133"/>
                  </a:lnTo>
                  <a:lnTo>
                    <a:pt x="216" y="130"/>
                  </a:lnTo>
                  <a:lnTo>
                    <a:pt x="227" y="123"/>
                  </a:lnTo>
                  <a:lnTo>
                    <a:pt x="236" y="115"/>
                  </a:lnTo>
                  <a:lnTo>
                    <a:pt x="246" y="106"/>
                  </a:lnTo>
                  <a:lnTo>
                    <a:pt x="251" y="94"/>
                  </a:lnTo>
                  <a:lnTo>
                    <a:pt x="255" y="83"/>
                  </a:lnTo>
                  <a:lnTo>
                    <a:pt x="256" y="70"/>
                  </a:lnTo>
                  <a:lnTo>
                    <a:pt x="256" y="70"/>
                  </a:lnTo>
                  <a:lnTo>
                    <a:pt x="255" y="58"/>
                  </a:lnTo>
                  <a:lnTo>
                    <a:pt x="209" y="107"/>
                  </a:lnTo>
                  <a:lnTo>
                    <a:pt x="165" y="100"/>
                  </a:lnTo>
                  <a:lnTo>
                    <a:pt x="149" y="58"/>
                  </a:lnTo>
                  <a:lnTo>
                    <a:pt x="200" y="5"/>
                  </a:lnTo>
                  <a:lnTo>
                    <a:pt x="200" y="5"/>
                  </a:lnTo>
                  <a:lnTo>
                    <a:pt x="191" y="3"/>
                  </a:lnTo>
                  <a:lnTo>
                    <a:pt x="191" y="3"/>
                  </a:lnTo>
                  <a:lnTo>
                    <a:pt x="178" y="5"/>
                  </a:lnTo>
                  <a:lnTo>
                    <a:pt x="165" y="9"/>
                  </a:lnTo>
                  <a:lnTo>
                    <a:pt x="155" y="15"/>
                  </a:lnTo>
                  <a:lnTo>
                    <a:pt x="144" y="23"/>
                  </a:lnTo>
                  <a:lnTo>
                    <a:pt x="136" y="32"/>
                  </a:lnTo>
                  <a:lnTo>
                    <a:pt x="130" y="44"/>
                  </a:lnTo>
                  <a:lnTo>
                    <a:pt x="126" y="57"/>
                  </a:lnTo>
                  <a:lnTo>
                    <a:pt x="125" y="70"/>
                  </a:lnTo>
                  <a:lnTo>
                    <a:pt x="125" y="70"/>
                  </a:lnTo>
                  <a:lnTo>
                    <a:pt x="126" y="83"/>
                  </a:lnTo>
                  <a:lnTo>
                    <a:pt x="131" y="96"/>
                  </a:lnTo>
                  <a:lnTo>
                    <a:pt x="131" y="96"/>
                  </a:lnTo>
                  <a:lnTo>
                    <a:pt x="122" y="109"/>
                  </a:lnTo>
                  <a:lnTo>
                    <a:pt x="114" y="120"/>
                  </a:lnTo>
                  <a:lnTo>
                    <a:pt x="96" y="143"/>
                  </a:lnTo>
                  <a:lnTo>
                    <a:pt x="80" y="161"/>
                  </a:lnTo>
                  <a:lnTo>
                    <a:pt x="69" y="172"/>
                  </a:lnTo>
                  <a:lnTo>
                    <a:pt x="69" y="172"/>
                  </a:lnTo>
                  <a:lnTo>
                    <a:pt x="62" y="171"/>
                  </a:lnTo>
                  <a:lnTo>
                    <a:pt x="57" y="170"/>
                  </a:lnTo>
                  <a:lnTo>
                    <a:pt x="57" y="170"/>
                  </a:lnTo>
                  <a:lnTo>
                    <a:pt x="48" y="171"/>
                  </a:lnTo>
                  <a:lnTo>
                    <a:pt x="40" y="174"/>
                  </a:lnTo>
                  <a:lnTo>
                    <a:pt x="34" y="178"/>
                  </a:lnTo>
                  <a:lnTo>
                    <a:pt x="28" y="181"/>
                  </a:lnTo>
                  <a:lnTo>
                    <a:pt x="23" y="188"/>
                  </a:lnTo>
                  <a:lnTo>
                    <a:pt x="19" y="194"/>
                  </a:lnTo>
                  <a:lnTo>
                    <a:pt x="17" y="202"/>
                  </a:lnTo>
                  <a:lnTo>
                    <a:pt x="15" y="210"/>
                  </a:lnTo>
                  <a:lnTo>
                    <a:pt x="15" y="210"/>
                  </a:lnTo>
                  <a:lnTo>
                    <a:pt x="17" y="219"/>
                  </a:lnTo>
                  <a:lnTo>
                    <a:pt x="19" y="227"/>
                  </a:lnTo>
                  <a:lnTo>
                    <a:pt x="23" y="233"/>
                  </a:lnTo>
                  <a:lnTo>
                    <a:pt x="28" y="239"/>
                  </a:lnTo>
                  <a:lnTo>
                    <a:pt x="34" y="244"/>
                  </a:lnTo>
                  <a:lnTo>
                    <a:pt x="40" y="248"/>
                  </a:lnTo>
                  <a:lnTo>
                    <a:pt x="48" y="250"/>
                  </a:lnTo>
                  <a:lnTo>
                    <a:pt x="57" y="252"/>
                  </a:lnTo>
                  <a:lnTo>
                    <a:pt x="57" y="252"/>
                  </a:lnTo>
                  <a:lnTo>
                    <a:pt x="65" y="250"/>
                  </a:lnTo>
                  <a:lnTo>
                    <a:pt x="73" y="248"/>
                  </a:lnTo>
                  <a:lnTo>
                    <a:pt x="79" y="244"/>
                  </a:lnTo>
                  <a:lnTo>
                    <a:pt x="86" y="239"/>
                  </a:lnTo>
                  <a:lnTo>
                    <a:pt x="90" y="233"/>
                  </a:lnTo>
                  <a:lnTo>
                    <a:pt x="93" y="227"/>
                  </a:lnTo>
                  <a:lnTo>
                    <a:pt x="96" y="219"/>
                  </a:lnTo>
                  <a:lnTo>
                    <a:pt x="97" y="210"/>
                  </a:lnTo>
                  <a:lnTo>
                    <a:pt x="97" y="210"/>
                  </a:lnTo>
                  <a:lnTo>
                    <a:pt x="96" y="202"/>
                  </a:lnTo>
                  <a:lnTo>
                    <a:pt x="93" y="196"/>
                  </a:lnTo>
                  <a:lnTo>
                    <a:pt x="93" y="196"/>
                  </a:lnTo>
                  <a:lnTo>
                    <a:pt x="104" y="184"/>
                  </a:lnTo>
                  <a:lnTo>
                    <a:pt x="119" y="167"/>
                  </a:lnTo>
                  <a:lnTo>
                    <a:pt x="140" y="149"/>
                  </a:lnTo>
                  <a:lnTo>
                    <a:pt x="152" y="139"/>
                  </a:lnTo>
                  <a:lnTo>
                    <a:pt x="166" y="130"/>
                  </a:lnTo>
                  <a:lnTo>
                    <a:pt x="166" y="130"/>
                  </a:lnTo>
                  <a:close/>
                  <a:moveTo>
                    <a:pt x="57" y="232"/>
                  </a:moveTo>
                  <a:lnTo>
                    <a:pt x="57" y="232"/>
                  </a:lnTo>
                  <a:lnTo>
                    <a:pt x="52" y="232"/>
                  </a:lnTo>
                  <a:lnTo>
                    <a:pt x="48" y="231"/>
                  </a:lnTo>
                  <a:lnTo>
                    <a:pt x="44" y="228"/>
                  </a:lnTo>
                  <a:lnTo>
                    <a:pt x="41" y="226"/>
                  </a:lnTo>
                  <a:lnTo>
                    <a:pt x="39" y="223"/>
                  </a:lnTo>
                  <a:lnTo>
                    <a:pt x="36" y="219"/>
                  </a:lnTo>
                  <a:lnTo>
                    <a:pt x="35" y="215"/>
                  </a:lnTo>
                  <a:lnTo>
                    <a:pt x="35" y="210"/>
                  </a:lnTo>
                  <a:lnTo>
                    <a:pt x="35" y="210"/>
                  </a:lnTo>
                  <a:lnTo>
                    <a:pt x="35" y="206"/>
                  </a:lnTo>
                  <a:lnTo>
                    <a:pt x="36" y="202"/>
                  </a:lnTo>
                  <a:lnTo>
                    <a:pt x="39" y="198"/>
                  </a:lnTo>
                  <a:lnTo>
                    <a:pt x="41" y="196"/>
                  </a:lnTo>
                  <a:lnTo>
                    <a:pt x="44" y="193"/>
                  </a:lnTo>
                  <a:lnTo>
                    <a:pt x="48" y="191"/>
                  </a:lnTo>
                  <a:lnTo>
                    <a:pt x="52" y="189"/>
                  </a:lnTo>
                  <a:lnTo>
                    <a:pt x="57" y="189"/>
                  </a:lnTo>
                  <a:lnTo>
                    <a:pt x="57" y="189"/>
                  </a:lnTo>
                  <a:lnTo>
                    <a:pt x="61" y="189"/>
                  </a:lnTo>
                  <a:lnTo>
                    <a:pt x="65" y="191"/>
                  </a:lnTo>
                  <a:lnTo>
                    <a:pt x="69" y="193"/>
                  </a:lnTo>
                  <a:lnTo>
                    <a:pt x="71" y="196"/>
                  </a:lnTo>
                  <a:lnTo>
                    <a:pt x="74" y="198"/>
                  </a:lnTo>
                  <a:lnTo>
                    <a:pt x="77" y="202"/>
                  </a:lnTo>
                  <a:lnTo>
                    <a:pt x="78" y="206"/>
                  </a:lnTo>
                  <a:lnTo>
                    <a:pt x="78" y="210"/>
                  </a:lnTo>
                  <a:lnTo>
                    <a:pt x="78" y="210"/>
                  </a:lnTo>
                  <a:lnTo>
                    <a:pt x="78" y="215"/>
                  </a:lnTo>
                  <a:lnTo>
                    <a:pt x="77" y="219"/>
                  </a:lnTo>
                  <a:lnTo>
                    <a:pt x="74" y="223"/>
                  </a:lnTo>
                  <a:lnTo>
                    <a:pt x="71" y="226"/>
                  </a:lnTo>
                  <a:lnTo>
                    <a:pt x="69" y="228"/>
                  </a:lnTo>
                  <a:lnTo>
                    <a:pt x="65" y="231"/>
                  </a:lnTo>
                  <a:lnTo>
                    <a:pt x="61" y="232"/>
                  </a:lnTo>
                  <a:lnTo>
                    <a:pt x="57" y="232"/>
                  </a:lnTo>
                  <a:lnTo>
                    <a:pt x="57" y="232"/>
                  </a:lnTo>
                  <a:close/>
                  <a:moveTo>
                    <a:pt x="61" y="79"/>
                  </a:moveTo>
                  <a:lnTo>
                    <a:pt x="99" y="119"/>
                  </a:lnTo>
                  <a:lnTo>
                    <a:pt x="117" y="100"/>
                  </a:lnTo>
                  <a:lnTo>
                    <a:pt x="79" y="61"/>
                  </a:lnTo>
                  <a:lnTo>
                    <a:pt x="88" y="52"/>
                  </a:lnTo>
                  <a:lnTo>
                    <a:pt x="36" y="0"/>
                  </a:lnTo>
                  <a:lnTo>
                    <a:pt x="0" y="37"/>
                  </a:lnTo>
                  <a:lnTo>
                    <a:pt x="51" y="88"/>
                  </a:lnTo>
                  <a:lnTo>
                    <a:pt x="61" y="79"/>
                  </a:lnTo>
                  <a:close/>
                  <a:moveTo>
                    <a:pt x="179" y="139"/>
                  </a:moveTo>
                  <a:lnTo>
                    <a:pt x="179" y="139"/>
                  </a:lnTo>
                  <a:lnTo>
                    <a:pt x="174" y="140"/>
                  </a:lnTo>
                  <a:lnTo>
                    <a:pt x="169" y="144"/>
                  </a:lnTo>
                  <a:lnTo>
                    <a:pt x="161" y="148"/>
                  </a:lnTo>
                  <a:lnTo>
                    <a:pt x="153" y="154"/>
                  </a:lnTo>
                  <a:lnTo>
                    <a:pt x="144" y="162"/>
                  </a:lnTo>
                  <a:lnTo>
                    <a:pt x="135" y="172"/>
                  </a:lnTo>
                  <a:lnTo>
                    <a:pt x="126" y="185"/>
                  </a:lnTo>
                  <a:lnTo>
                    <a:pt x="126" y="185"/>
                  </a:lnTo>
                  <a:lnTo>
                    <a:pt x="155" y="214"/>
                  </a:lnTo>
                  <a:lnTo>
                    <a:pt x="184" y="244"/>
                  </a:lnTo>
                  <a:lnTo>
                    <a:pt x="184" y="244"/>
                  </a:lnTo>
                  <a:lnTo>
                    <a:pt x="188" y="248"/>
                  </a:lnTo>
                  <a:lnTo>
                    <a:pt x="194" y="250"/>
                  </a:lnTo>
                  <a:lnTo>
                    <a:pt x="197" y="252"/>
                  </a:lnTo>
                  <a:lnTo>
                    <a:pt x="203" y="252"/>
                  </a:lnTo>
                  <a:lnTo>
                    <a:pt x="208" y="252"/>
                  </a:lnTo>
                  <a:lnTo>
                    <a:pt x="213" y="250"/>
                  </a:lnTo>
                  <a:lnTo>
                    <a:pt x="217" y="248"/>
                  </a:lnTo>
                  <a:lnTo>
                    <a:pt x="221" y="244"/>
                  </a:lnTo>
                  <a:lnTo>
                    <a:pt x="236" y="230"/>
                  </a:lnTo>
                  <a:lnTo>
                    <a:pt x="236" y="230"/>
                  </a:lnTo>
                  <a:lnTo>
                    <a:pt x="239" y="226"/>
                  </a:lnTo>
                  <a:lnTo>
                    <a:pt x="242" y="220"/>
                  </a:lnTo>
                  <a:lnTo>
                    <a:pt x="243" y="217"/>
                  </a:lnTo>
                  <a:lnTo>
                    <a:pt x="243" y="211"/>
                  </a:lnTo>
                  <a:lnTo>
                    <a:pt x="243" y="206"/>
                  </a:lnTo>
                  <a:lnTo>
                    <a:pt x="242" y="201"/>
                  </a:lnTo>
                  <a:lnTo>
                    <a:pt x="239" y="197"/>
                  </a:lnTo>
                  <a:lnTo>
                    <a:pt x="236" y="193"/>
                  </a:lnTo>
                  <a:lnTo>
                    <a:pt x="179" y="139"/>
                  </a:lnTo>
                  <a:close/>
                  <a:moveTo>
                    <a:pt x="205" y="233"/>
                  </a:moveTo>
                  <a:lnTo>
                    <a:pt x="205" y="233"/>
                  </a:lnTo>
                  <a:lnTo>
                    <a:pt x="203" y="236"/>
                  </a:lnTo>
                  <a:lnTo>
                    <a:pt x="200" y="236"/>
                  </a:lnTo>
                  <a:lnTo>
                    <a:pt x="197" y="236"/>
                  </a:lnTo>
                  <a:lnTo>
                    <a:pt x="196" y="233"/>
                  </a:lnTo>
                  <a:lnTo>
                    <a:pt x="148" y="187"/>
                  </a:lnTo>
                  <a:lnTo>
                    <a:pt x="148" y="187"/>
                  </a:lnTo>
                  <a:lnTo>
                    <a:pt x="147" y="184"/>
                  </a:lnTo>
                  <a:lnTo>
                    <a:pt x="147" y="183"/>
                  </a:lnTo>
                  <a:lnTo>
                    <a:pt x="147" y="180"/>
                  </a:lnTo>
                  <a:lnTo>
                    <a:pt x="148" y="178"/>
                  </a:lnTo>
                  <a:lnTo>
                    <a:pt x="148" y="178"/>
                  </a:lnTo>
                  <a:lnTo>
                    <a:pt x="151" y="176"/>
                  </a:lnTo>
                  <a:lnTo>
                    <a:pt x="153" y="175"/>
                  </a:lnTo>
                  <a:lnTo>
                    <a:pt x="156" y="176"/>
                  </a:lnTo>
                  <a:lnTo>
                    <a:pt x="157" y="178"/>
                  </a:lnTo>
                  <a:lnTo>
                    <a:pt x="205" y="224"/>
                  </a:lnTo>
                  <a:lnTo>
                    <a:pt x="205" y="224"/>
                  </a:lnTo>
                  <a:lnTo>
                    <a:pt x="207" y="227"/>
                  </a:lnTo>
                  <a:lnTo>
                    <a:pt x="207" y="230"/>
                  </a:lnTo>
                  <a:lnTo>
                    <a:pt x="207" y="232"/>
                  </a:lnTo>
                  <a:lnTo>
                    <a:pt x="205" y="233"/>
                  </a:lnTo>
                  <a:lnTo>
                    <a:pt x="205" y="233"/>
                  </a:lnTo>
                  <a:close/>
                  <a:moveTo>
                    <a:pt x="226" y="213"/>
                  </a:moveTo>
                  <a:lnTo>
                    <a:pt x="226" y="213"/>
                  </a:lnTo>
                  <a:lnTo>
                    <a:pt x="223" y="215"/>
                  </a:lnTo>
                  <a:lnTo>
                    <a:pt x="221" y="215"/>
                  </a:lnTo>
                  <a:lnTo>
                    <a:pt x="218" y="215"/>
                  </a:lnTo>
                  <a:lnTo>
                    <a:pt x="217" y="213"/>
                  </a:lnTo>
                  <a:lnTo>
                    <a:pt x="169" y="166"/>
                  </a:lnTo>
                  <a:lnTo>
                    <a:pt x="169" y="166"/>
                  </a:lnTo>
                  <a:lnTo>
                    <a:pt x="168" y="163"/>
                  </a:lnTo>
                  <a:lnTo>
                    <a:pt x="168" y="162"/>
                  </a:lnTo>
                  <a:lnTo>
                    <a:pt x="168" y="159"/>
                  </a:lnTo>
                  <a:lnTo>
                    <a:pt x="169" y="157"/>
                  </a:lnTo>
                  <a:lnTo>
                    <a:pt x="169" y="157"/>
                  </a:lnTo>
                  <a:lnTo>
                    <a:pt x="171" y="155"/>
                  </a:lnTo>
                  <a:lnTo>
                    <a:pt x="174" y="154"/>
                  </a:lnTo>
                  <a:lnTo>
                    <a:pt x="177" y="155"/>
                  </a:lnTo>
                  <a:lnTo>
                    <a:pt x="178" y="157"/>
                  </a:lnTo>
                  <a:lnTo>
                    <a:pt x="226" y="204"/>
                  </a:lnTo>
                  <a:lnTo>
                    <a:pt x="226" y="204"/>
                  </a:lnTo>
                  <a:lnTo>
                    <a:pt x="227" y="206"/>
                  </a:lnTo>
                  <a:lnTo>
                    <a:pt x="227" y="209"/>
                  </a:lnTo>
                  <a:lnTo>
                    <a:pt x="227" y="211"/>
                  </a:lnTo>
                  <a:lnTo>
                    <a:pt x="226" y="213"/>
                  </a:lnTo>
                  <a:lnTo>
                    <a:pt x="226" y="213"/>
                  </a:lnTo>
                  <a:close/>
                </a:path>
              </a:pathLst>
            </a:custGeom>
            <a:solidFill>
              <a:srgbClr val="FFFFFF"/>
            </a:solidFill>
            <a:ln>
              <a:noFill/>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宋体" panose="02010600030101010101" pitchFamily="2" charset="-122"/>
                <a:cs typeface="Calibri"/>
              </a:endParaRPr>
            </a:p>
          </p:txBody>
        </p:sp>
      </p:grpSp>
      <p:sp>
        <p:nvSpPr>
          <p:cNvPr id="31" name="koppt-文本框">
            <a:extLst>
              <a:ext uri="{FF2B5EF4-FFF2-40B4-BE49-F238E27FC236}">
                <a16:creationId xmlns:a16="http://schemas.microsoft.com/office/drawing/2014/main" id="{EEF1D807-8FF9-94F1-9366-68B4D4C582E5}"/>
              </a:ext>
            </a:extLst>
          </p:cNvPr>
          <p:cNvSpPr/>
          <p:nvPr/>
        </p:nvSpPr>
        <p:spPr>
          <a:xfrm>
            <a:off x="1160501" y="1021107"/>
            <a:ext cx="3083192" cy="467692"/>
          </a:xfrm>
          <a:prstGeom prst="rect">
            <a:avLst/>
          </a:prstGeom>
        </p:spPr>
        <p:txBody>
          <a:bodyPr wrap="square">
            <a:spAutoFit/>
          </a:bodyPr>
          <a:lstStyle/>
          <a:p>
            <a:pPr>
              <a:lnSpc>
                <a:spcPct val="150000"/>
              </a:lnSpc>
            </a:pPr>
            <a:r>
              <a:rPr lang="en-US" sz="1800" b="1" i="0" u="none" strike="noStrike" dirty="0">
                <a:solidFill>
                  <a:schemeClr val="bg1">
                    <a:lumMod val="50000"/>
                  </a:schemeClr>
                </a:solidFill>
                <a:effectLst/>
                <a:latin typeface="Helvetica" pitchFamily="2" charset="0"/>
                <a:cs typeface="Times New Roman" panose="02020603050405020304" pitchFamily="18" charset="0"/>
              </a:rPr>
              <a:t>Build local database</a:t>
            </a:r>
            <a:endParaRPr lang="en-US" altLang="zh-CN" sz="1050" b="1" dirty="0">
              <a:solidFill>
                <a:schemeClr val="bg1">
                  <a:lumMod val="50000"/>
                </a:schemeClr>
              </a:solidFill>
              <a:latin typeface="Helvetica" pitchFamily="2" charset="0"/>
              <a:ea typeface="微软雅黑" panose="020B0503020204020204" pitchFamily="34" charset="-122"/>
              <a:cs typeface="Times New Roman" panose="02020603050405020304" pitchFamily="18" charset="0"/>
            </a:endParaRPr>
          </a:p>
        </p:txBody>
      </p:sp>
      <p:sp>
        <p:nvSpPr>
          <p:cNvPr id="32" name="koppt-文本框">
            <a:extLst>
              <a:ext uri="{FF2B5EF4-FFF2-40B4-BE49-F238E27FC236}">
                <a16:creationId xmlns:a16="http://schemas.microsoft.com/office/drawing/2014/main" id="{773F9731-B25B-34B9-E53A-AC5A52560D29}"/>
              </a:ext>
            </a:extLst>
          </p:cNvPr>
          <p:cNvSpPr/>
          <p:nvPr/>
        </p:nvSpPr>
        <p:spPr>
          <a:xfrm>
            <a:off x="1160501" y="1662308"/>
            <a:ext cx="3083192" cy="893386"/>
          </a:xfrm>
          <a:prstGeom prst="rect">
            <a:avLst/>
          </a:prstGeom>
        </p:spPr>
        <p:txBody>
          <a:bodyPr wrap="square">
            <a:spAutoFit/>
          </a:bodyPr>
          <a:lstStyle/>
          <a:p>
            <a:pPr>
              <a:lnSpc>
                <a:spcPct val="150000"/>
              </a:lnSpc>
            </a:pPr>
            <a:r>
              <a:rPr lang="en-US" sz="1800" b="1" i="0" u="none" strike="noStrike" dirty="0">
                <a:solidFill>
                  <a:schemeClr val="bg1">
                    <a:lumMod val="50000"/>
                  </a:schemeClr>
                </a:solidFill>
                <a:effectLst/>
                <a:latin typeface="Helvetica" pitchFamily="2" charset="0"/>
                <a:cs typeface="Times New Roman" panose="02020603050405020304" pitchFamily="18" charset="0"/>
              </a:rPr>
              <a:t>Create corpus</a:t>
            </a:r>
            <a:r>
              <a:rPr lang="zh-CN" altLang="en-US" b="1" dirty="0">
                <a:solidFill>
                  <a:schemeClr val="bg1">
                    <a:lumMod val="50000"/>
                  </a:schemeClr>
                </a:solidFill>
                <a:latin typeface="Helvetica" pitchFamily="2" charset="0"/>
                <a:cs typeface="Times New Roman" panose="02020603050405020304" pitchFamily="18" charset="0"/>
              </a:rPr>
              <a:t> </a:t>
            </a:r>
            <a:r>
              <a:rPr lang="en-US" altLang="zh-CN" b="1" dirty="0">
                <a:solidFill>
                  <a:schemeClr val="bg1">
                    <a:lumMod val="50000"/>
                  </a:schemeClr>
                </a:solidFill>
                <a:latin typeface="Helvetica" pitchFamily="2" charset="0"/>
                <a:cs typeface="Times New Roman" panose="02020603050405020304" pitchFamily="18" charset="0"/>
              </a:rPr>
              <a:t>AND </a:t>
            </a:r>
            <a:r>
              <a:rPr lang="en-US" altLang="zh-CN" b="1" dirty="0" err="1">
                <a:solidFill>
                  <a:schemeClr val="bg1">
                    <a:lumMod val="50000"/>
                  </a:schemeClr>
                </a:solidFill>
                <a:latin typeface="Helvetica" pitchFamily="2" charset="0"/>
                <a:cs typeface="Times New Roman" panose="02020603050405020304" pitchFamily="18" charset="0"/>
              </a:rPr>
              <a:t>tf-idf</a:t>
            </a:r>
            <a:r>
              <a:rPr lang="en-US" sz="1800" b="1" i="0" u="none" strike="noStrike" dirty="0">
                <a:solidFill>
                  <a:schemeClr val="bg1">
                    <a:lumMod val="50000"/>
                  </a:schemeClr>
                </a:solidFill>
                <a:effectLst/>
                <a:latin typeface="Helvetica" pitchFamily="2" charset="0"/>
                <a:cs typeface="Times New Roman" panose="02020603050405020304" pitchFamily="18" charset="0"/>
              </a:rPr>
              <a:t> for all discharge notes </a:t>
            </a:r>
            <a:endParaRPr lang="en-US" altLang="zh-CN" sz="1050" b="1" dirty="0">
              <a:solidFill>
                <a:schemeClr val="bg1">
                  <a:lumMod val="50000"/>
                </a:schemeClr>
              </a:solidFill>
              <a:latin typeface="Helvetica" pitchFamily="2" charset="0"/>
              <a:ea typeface="微软雅黑" panose="020B0503020204020204" pitchFamily="34" charset="-122"/>
              <a:cs typeface="Times New Roman" panose="02020603050405020304" pitchFamily="18" charset="0"/>
            </a:endParaRPr>
          </a:p>
        </p:txBody>
      </p:sp>
      <p:sp>
        <p:nvSpPr>
          <p:cNvPr id="33" name="koppt-文本框">
            <a:extLst>
              <a:ext uri="{FF2B5EF4-FFF2-40B4-BE49-F238E27FC236}">
                <a16:creationId xmlns:a16="http://schemas.microsoft.com/office/drawing/2014/main" id="{1217CD3A-E692-3341-32DA-BC9268C70060}"/>
              </a:ext>
            </a:extLst>
          </p:cNvPr>
          <p:cNvSpPr/>
          <p:nvPr/>
        </p:nvSpPr>
        <p:spPr>
          <a:xfrm>
            <a:off x="1160501" y="2738436"/>
            <a:ext cx="3083192" cy="467692"/>
          </a:xfrm>
          <a:prstGeom prst="rect">
            <a:avLst/>
          </a:prstGeom>
        </p:spPr>
        <p:txBody>
          <a:bodyPr wrap="square">
            <a:spAutoFit/>
          </a:bodyPr>
          <a:lstStyle/>
          <a:p>
            <a:pPr>
              <a:lnSpc>
                <a:spcPct val="150000"/>
              </a:lnSpc>
            </a:pPr>
            <a:r>
              <a:rPr lang="en-US" sz="1800" b="1" i="0" u="none" strike="noStrike">
                <a:solidFill>
                  <a:schemeClr val="bg1">
                    <a:lumMod val="50000"/>
                  </a:schemeClr>
                </a:solidFill>
                <a:effectLst/>
                <a:latin typeface="Helvetica" pitchFamily="2" charset="0"/>
                <a:cs typeface="Times New Roman" panose="02020603050405020304" pitchFamily="18" charset="0"/>
              </a:rPr>
              <a:t>Build retrieval tool </a:t>
            </a:r>
            <a:endParaRPr lang="en-US" altLang="zh-CN" sz="1050" b="1">
              <a:solidFill>
                <a:schemeClr val="bg1">
                  <a:lumMod val="50000"/>
                </a:schemeClr>
              </a:solidFill>
              <a:latin typeface="Helvetica" pitchFamily="2" charset="0"/>
              <a:ea typeface="微软雅黑" panose="020B0503020204020204" pitchFamily="34" charset="-122"/>
              <a:cs typeface="Times New Roman" panose="02020603050405020304" pitchFamily="18" charset="0"/>
            </a:endParaRPr>
          </a:p>
        </p:txBody>
      </p:sp>
      <p:sp>
        <p:nvSpPr>
          <p:cNvPr id="34" name="koppt-文本框">
            <a:extLst>
              <a:ext uri="{FF2B5EF4-FFF2-40B4-BE49-F238E27FC236}">
                <a16:creationId xmlns:a16="http://schemas.microsoft.com/office/drawing/2014/main" id="{623DD648-F3F7-503E-B33E-7842561E4BAF}"/>
              </a:ext>
            </a:extLst>
          </p:cNvPr>
          <p:cNvSpPr/>
          <p:nvPr/>
        </p:nvSpPr>
        <p:spPr>
          <a:xfrm>
            <a:off x="1160501" y="3191375"/>
            <a:ext cx="3083192" cy="883190"/>
          </a:xfrm>
          <a:prstGeom prst="rect">
            <a:avLst/>
          </a:prstGeom>
        </p:spPr>
        <p:txBody>
          <a:bodyPr wrap="square">
            <a:spAutoFit/>
          </a:bodyPr>
          <a:lstStyle/>
          <a:p>
            <a:pPr>
              <a:lnSpc>
                <a:spcPct val="150000"/>
              </a:lnSpc>
            </a:pPr>
            <a:r>
              <a:rPr lang="en-US" sz="1800" b="1" i="0" u="none" strike="noStrike">
                <a:solidFill>
                  <a:schemeClr val="bg1">
                    <a:lumMod val="50000"/>
                  </a:schemeClr>
                </a:solidFill>
                <a:effectLst/>
                <a:latin typeface="Helvetica" pitchFamily="2" charset="0"/>
                <a:cs typeface="Times New Roman" panose="02020603050405020304" pitchFamily="18" charset="0"/>
              </a:rPr>
              <a:t>Evaluate the tool with </a:t>
            </a:r>
            <a:r>
              <a:rPr lang="en-US" sz="1800" b="1" i="0" u="none" strike="noStrike" err="1">
                <a:solidFill>
                  <a:schemeClr val="bg1">
                    <a:lumMod val="50000"/>
                  </a:schemeClr>
                </a:solidFill>
                <a:effectLst/>
                <a:latin typeface="Helvetica" pitchFamily="2" charset="0"/>
                <a:cs typeface="Times New Roman" panose="02020603050405020304" pitchFamily="18" charset="0"/>
              </a:rPr>
              <a:t>SDoH</a:t>
            </a:r>
            <a:r>
              <a:rPr lang="en-US" sz="1800" b="1" i="0" u="none" strike="noStrike">
                <a:solidFill>
                  <a:schemeClr val="bg1">
                    <a:lumMod val="50000"/>
                  </a:schemeClr>
                </a:solidFill>
                <a:effectLst/>
                <a:latin typeface="Helvetica" pitchFamily="2" charset="0"/>
                <a:cs typeface="Times New Roman" panose="02020603050405020304" pitchFamily="18" charset="0"/>
              </a:rPr>
              <a:t> keywords</a:t>
            </a:r>
            <a:endParaRPr lang="en-US" altLang="zh-CN" sz="1050" b="1">
              <a:solidFill>
                <a:schemeClr val="bg1">
                  <a:lumMod val="50000"/>
                </a:schemeClr>
              </a:solidFill>
              <a:latin typeface="Helvetica" pitchFamily="2" charset="0"/>
              <a:ea typeface="微软雅黑" panose="020B0503020204020204" pitchFamily="34" charset="-122"/>
              <a:cs typeface="Times New Roman" panose="02020603050405020304" pitchFamily="18" charset="0"/>
            </a:endParaRPr>
          </a:p>
        </p:txBody>
      </p:sp>
      <p:sp>
        <p:nvSpPr>
          <p:cNvPr id="109" name="koppt-文本框">
            <a:extLst>
              <a:ext uri="{FF2B5EF4-FFF2-40B4-BE49-F238E27FC236}">
                <a16:creationId xmlns:a16="http://schemas.microsoft.com/office/drawing/2014/main" id="{B021413B-0696-FE50-E6BC-5D6A18D0DC7D}"/>
              </a:ext>
            </a:extLst>
          </p:cNvPr>
          <p:cNvSpPr/>
          <p:nvPr/>
        </p:nvSpPr>
        <p:spPr>
          <a:xfrm>
            <a:off x="1160501" y="4083592"/>
            <a:ext cx="3083192" cy="467692"/>
          </a:xfrm>
          <a:prstGeom prst="rect">
            <a:avLst/>
          </a:prstGeom>
        </p:spPr>
        <p:txBody>
          <a:bodyPr wrap="square">
            <a:spAutoFit/>
          </a:bodyPr>
          <a:lstStyle/>
          <a:p>
            <a:pPr>
              <a:lnSpc>
                <a:spcPct val="150000"/>
              </a:lnSpc>
            </a:pPr>
            <a:r>
              <a:rPr lang="en-US" sz="1800" b="1" i="0" u="none" strike="noStrike">
                <a:solidFill>
                  <a:schemeClr val="bg1">
                    <a:lumMod val="50000"/>
                  </a:schemeClr>
                </a:solidFill>
                <a:effectLst/>
                <a:latin typeface="Helvetica" pitchFamily="2" charset="0"/>
                <a:cs typeface="Times New Roman" panose="02020603050405020304" pitchFamily="18" charset="0"/>
              </a:rPr>
              <a:t>Final report - presentation</a:t>
            </a:r>
            <a:endParaRPr lang="en-US" altLang="zh-CN" sz="1050" b="1">
              <a:solidFill>
                <a:schemeClr val="bg1">
                  <a:lumMod val="50000"/>
                </a:schemeClr>
              </a:solidFill>
              <a:latin typeface="Helvetica" pitchFamily="2" charset="0"/>
              <a:ea typeface="微软雅黑" panose="020B0503020204020204" pitchFamily="34" charset="-122"/>
              <a:cs typeface="Times New Roman" panose="02020603050405020304" pitchFamily="18" charset="0"/>
            </a:endParaRPr>
          </a:p>
        </p:txBody>
      </p:sp>
      <p:grpSp>
        <p:nvGrpSpPr>
          <p:cNvPr id="117" name="Group 116">
            <a:extLst>
              <a:ext uri="{FF2B5EF4-FFF2-40B4-BE49-F238E27FC236}">
                <a16:creationId xmlns:a16="http://schemas.microsoft.com/office/drawing/2014/main" id="{1CA2D885-2979-D001-9340-6EA9D6C8310A}"/>
              </a:ext>
            </a:extLst>
          </p:cNvPr>
          <p:cNvGrpSpPr/>
          <p:nvPr/>
        </p:nvGrpSpPr>
        <p:grpSpPr>
          <a:xfrm>
            <a:off x="376925" y="1017813"/>
            <a:ext cx="602065" cy="618974"/>
            <a:chOff x="5077021" y="1153017"/>
            <a:chExt cx="602065" cy="618974"/>
          </a:xfrm>
        </p:grpSpPr>
        <p:sp>
          <p:nvSpPr>
            <p:cNvPr id="118" name="koppt-圆形">
              <a:extLst>
                <a:ext uri="{FF2B5EF4-FFF2-40B4-BE49-F238E27FC236}">
                  <a16:creationId xmlns:a16="http://schemas.microsoft.com/office/drawing/2014/main" id="{D2E37C3C-5E2F-0618-B34D-7552575C157A}"/>
                </a:ext>
              </a:extLst>
            </p:cNvPr>
            <p:cNvSpPr/>
            <p:nvPr/>
          </p:nvSpPr>
          <p:spPr>
            <a:xfrm>
              <a:off x="5077021" y="1153017"/>
              <a:ext cx="602065" cy="618974"/>
            </a:xfrm>
            <a:prstGeom prst="roundRect">
              <a:avLst>
                <a:gd name="adj" fmla="val 50000"/>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微软雅黑"/>
                <a:cs typeface="Roboto condensed"/>
              </a:endParaRPr>
            </a:p>
          </p:txBody>
        </p:sp>
        <p:sp>
          <p:nvSpPr>
            <p:cNvPr id="119" name="Freeform 7">
              <a:extLst>
                <a:ext uri="{FF2B5EF4-FFF2-40B4-BE49-F238E27FC236}">
                  <a16:creationId xmlns:a16="http://schemas.microsoft.com/office/drawing/2014/main" id="{A0D9B5E1-67FC-D843-6ED6-CE643BB8F688}"/>
                </a:ext>
              </a:extLst>
            </p:cNvPr>
            <p:cNvSpPr>
              <a:spLocks noEditPoints="1"/>
            </p:cNvSpPr>
            <p:nvPr/>
          </p:nvSpPr>
          <p:spPr bwMode="auto">
            <a:xfrm>
              <a:off x="5194827" y="1285977"/>
              <a:ext cx="379539" cy="381037"/>
            </a:xfrm>
            <a:custGeom>
              <a:avLst/>
              <a:gdLst>
                <a:gd name="T0" fmla="*/ 472 w 671"/>
                <a:gd name="T1" fmla="*/ 137 h 648"/>
                <a:gd name="T2" fmla="*/ 510 w 671"/>
                <a:gd name="T3" fmla="*/ 175 h 648"/>
                <a:gd name="T4" fmla="*/ 547 w 671"/>
                <a:gd name="T5" fmla="*/ 137 h 648"/>
                <a:gd name="T6" fmla="*/ 510 w 671"/>
                <a:gd name="T7" fmla="*/ 100 h 648"/>
                <a:gd name="T8" fmla="*/ 472 w 671"/>
                <a:gd name="T9" fmla="*/ 137 h 648"/>
                <a:gd name="T10" fmla="*/ 472 w 671"/>
                <a:gd name="T11" fmla="*/ 336 h 648"/>
                <a:gd name="T12" fmla="*/ 510 w 671"/>
                <a:gd name="T13" fmla="*/ 374 h 648"/>
                <a:gd name="T14" fmla="*/ 547 w 671"/>
                <a:gd name="T15" fmla="*/ 336 h 648"/>
                <a:gd name="T16" fmla="*/ 510 w 671"/>
                <a:gd name="T17" fmla="*/ 299 h 648"/>
                <a:gd name="T18" fmla="*/ 472 w 671"/>
                <a:gd name="T19" fmla="*/ 336 h 648"/>
                <a:gd name="T20" fmla="*/ 0 w 671"/>
                <a:gd name="T21" fmla="*/ 424 h 648"/>
                <a:gd name="T22" fmla="*/ 49 w 671"/>
                <a:gd name="T23" fmla="*/ 473 h 648"/>
                <a:gd name="T24" fmla="*/ 298 w 671"/>
                <a:gd name="T25" fmla="*/ 473 h 648"/>
                <a:gd name="T26" fmla="*/ 298 w 671"/>
                <a:gd name="T27" fmla="*/ 548 h 648"/>
                <a:gd name="T28" fmla="*/ 298 w 671"/>
                <a:gd name="T29" fmla="*/ 548 h 648"/>
                <a:gd name="T30" fmla="*/ 124 w 671"/>
                <a:gd name="T31" fmla="*/ 548 h 648"/>
                <a:gd name="T32" fmla="*/ 99 w 671"/>
                <a:gd name="T33" fmla="*/ 573 h 648"/>
                <a:gd name="T34" fmla="*/ 124 w 671"/>
                <a:gd name="T35" fmla="*/ 623 h 648"/>
                <a:gd name="T36" fmla="*/ 273 w 671"/>
                <a:gd name="T37" fmla="*/ 623 h 648"/>
                <a:gd name="T38" fmla="*/ 341 w 671"/>
                <a:gd name="T39" fmla="*/ 648 h 648"/>
                <a:gd name="T40" fmla="*/ 398 w 671"/>
                <a:gd name="T41" fmla="*/ 623 h 648"/>
                <a:gd name="T42" fmla="*/ 547 w 671"/>
                <a:gd name="T43" fmla="*/ 623 h 648"/>
                <a:gd name="T44" fmla="*/ 574 w 671"/>
                <a:gd name="T45" fmla="*/ 582 h 648"/>
                <a:gd name="T46" fmla="*/ 547 w 671"/>
                <a:gd name="T47" fmla="*/ 548 h 648"/>
                <a:gd name="T48" fmla="*/ 373 w 671"/>
                <a:gd name="T49" fmla="*/ 548 h 648"/>
                <a:gd name="T50" fmla="*/ 373 w 671"/>
                <a:gd name="T51" fmla="*/ 548 h 648"/>
                <a:gd name="T52" fmla="*/ 373 w 671"/>
                <a:gd name="T53" fmla="*/ 473 h 648"/>
                <a:gd name="T54" fmla="*/ 622 w 671"/>
                <a:gd name="T55" fmla="*/ 473 h 648"/>
                <a:gd name="T56" fmla="*/ 671 w 671"/>
                <a:gd name="T57" fmla="*/ 424 h 648"/>
                <a:gd name="T58" fmla="*/ 671 w 671"/>
                <a:gd name="T59" fmla="*/ 58 h 648"/>
                <a:gd name="T60" fmla="*/ 613 w 671"/>
                <a:gd name="T61" fmla="*/ 0 h 648"/>
                <a:gd name="T62" fmla="*/ 58 w 671"/>
                <a:gd name="T63" fmla="*/ 0 h 648"/>
                <a:gd name="T64" fmla="*/ 0 w 671"/>
                <a:gd name="T65" fmla="*/ 58 h 648"/>
                <a:gd name="T66" fmla="*/ 0 w 671"/>
                <a:gd name="T67" fmla="*/ 424 h 648"/>
                <a:gd name="T68" fmla="*/ 99 w 671"/>
                <a:gd name="T69" fmla="*/ 75 h 648"/>
                <a:gd name="T70" fmla="*/ 572 w 671"/>
                <a:gd name="T71" fmla="*/ 75 h 648"/>
                <a:gd name="T72" fmla="*/ 597 w 671"/>
                <a:gd name="T73" fmla="*/ 100 h 648"/>
                <a:gd name="T74" fmla="*/ 597 w 671"/>
                <a:gd name="T75" fmla="*/ 175 h 648"/>
                <a:gd name="T76" fmla="*/ 572 w 671"/>
                <a:gd name="T77" fmla="*/ 199 h 648"/>
                <a:gd name="T78" fmla="*/ 99 w 671"/>
                <a:gd name="T79" fmla="*/ 199 h 648"/>
                <a:gd name="T80" fmla="*/ 72 w 671"/>
                <a:gd name="T81" fmla="*/ 176 h 648"/>
                <a:gd name="T82" fmla="*/ 72 w 671"/>
                <a:gd name="T83" fmla="*/ 105 h 648"/>
                <a:gd name="T84" fmla="*/ 99 w 671"/>
                <a:gd name="T85" fmla="*/ 75 h 648"/>
                <a:gd name="T86" fmla="*/ 99 w 671"/>
                <a:gd name="T87" fmla="*/ 274 h 648"/>
                <a:gd name="T88" fmla="*/ 572 w 671"/>
                <a:gd name="T89" fmla="*/ 274 h 648"/>
                <a:gd name="T90" fmla="*/ 597 w 671"/>
                <a:gd name="T91" fmla="*/ 299 h 648"/>
                <a:gd name="T92" fmla="*/ 597 w 671"/>
                <a:gd name="T93" fmla="*/ 374 h 648"/>
                <a:gd name="T94" fmla="*/ 572 w 671"/>
                <a:gd name="T95" fmla="*/ 399 h 648"/>
                <a:gd name="T96" fmla="*/ 99 w 671"/>
                <a:gd name="T97" fmla="*/ 399 h 648"/>
                <a:gd name="T98" fmla="*/ 74 w 671"/>
                <a:gd name="T99" fmla="*/ 374 h 648"/>
                <a:gd name="T100" fmla="*/ 74 w 671"/>
                <a:gd name="T101" fmla="*/ 299 h 648"/>
                <a:gd name="T102" fmla="*/ 99 w 671"/>
                <a:gd name="T103" fmla="*/ 27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1" h="648">
                  <a:moveTo>
                    <a:pt x="472" y="137"/>
                  </a:moveTo>
                  <a:cubicBezTo>
                    <a:pt x="472" y="158"/>
                    <a:pt x="489" y="175"/>
                    <a:pt x="510" y="175"/>
                  </a:cubicBezTo>
                  <a:cubicBezTo>
                    <a:pt x="530" y="175"/>
                    <a:pt x="547" y="158"/>
                    <a:pt x="547" y="137"/>
                  </a:cubicBezTo>
                  <a:cubicBezTo>
                    <a:pt x="547" y="117"/>
                    <a:pt x="530" y="100"/>
                    <a:pt x="510" y="100"/>
                  </a:cubicBezTo>
                  <a:cubicBezTo>
                    <a:pt x="489" y="100"/>
                    <a:pt x="472" y="117"/>
                    <a:pt x="472" y="137"/>
                  </a:cubicBezTo>
                  <a:close/>
                  <a:moveTo>
                    <a:pt x="472" y="336"/>
                  </a:moveTo>
                  <a:cubicBezTo>
                    <a:pt x="472" y="357"/>
                    <a:pt x="489" y="374"/>
                    <a:pt x="510" y="374"/>
                  </a:cubicBezTo>
                  <a:cubicBezTo>
                    <a:pt x="530" y="374"/>
                    <a:pt x="547" y="357"/>
                    <a:pt x="547" y="336"/>
                  </a:cubicBezTo>
                  <a:cubicBezTo>
                    <a:pt x="547" y="316"/>
                    <a:pt x="530" y="299"/>
                    <a:pt x="510" y="299"/>
                  </a:cubicBezTo>
                  <a:cubicBezTo>
                    <a:pt x="489" y="299"/>
                    <a:pt x="472" y="316"/>
                    <a:pt x="472" y="336"/>
                  </a:cubicBezTo>
                  <a:close/>
                  <a:moveTo>
                    <a:pt x="0" y="424"/>
                  </a:moveTo>
                  <a:cubicBezTo>
                    <a:pt x="0" y="456"/>
                    <a:pt x="17" y="473"/>
                    <a:pt x="49" y="473"/>
                  </a:cubicBezTo>
                  <a:cubicBezTo>
                    <a:pt x="298" y="473"/>
                    <a:pt x="298" y="473"/>
                    <a:pt x="298" y="473"/>
                  </a:cubicBezTo>
                  <a:cubicBezTo>
                    <a:pt x="298" y="548"/>
                    <a:pt x="298" y="548"/>
                    <a:pt x="298" y="548"/>
                  </a:cubicBezTo>
                  <a:cubicBezTo>
                    <a:pt x="291" y="553"/>
                    <a:pt x="303" y="541"/>
                    <a:pt x="298" y="548"/>
                  </a:cubicBezTo>
                  <a:cubicBezTo>
                    <a:pt x="124" y="548"/>
                    <a:pt x="124" y="548"/>
                    <a:pt x="124" y="548"/>
                  </a:cubicBezTo>
                  <a:cubicBezTo>
                    <a:pt x="104" y="548"/>
                    <a:pt x="99" y="553"/>
                    <a:pt x="99" y="573"/>
                  </a:cubicBezTo>
                  <a:cubicBezTo>
                    <a:pt x="99" y="593"/>
                    <a:pt x="104" y="623"/>
                    <a:pt x="124" y="623"/>
                  </a:cubicBezTo>
                  <a:cubicBezTo>
                    <a:pt x="273" y="623"/>
                    <a:pt x="273" y="623"/>
                    <a:pt x="273" y="623"/>
                  </a:cubicBezTo>
                  <a:cubicBezTo>
                    <a:pt x="285" y="640"/>
                    <a:pt x="318" y="648"/>
                    <a:pt x="341" y="648"/>
                  </a:cubicBezTo>
                  <a:cubicBezTo>
                    <a:pt x="363" y="648"/>
                    <a:pt x="386" y="640"/>
                    <a:pt x="398" y="623"/>
                  </a:cubicBezTo>
                  <a:cubicBezTo>
                    <a:pt x="547" y="623"/>
                    <a:pt x="547" y="623"/>
                    <a:pt x="547" y="623"/>
                  </a:cubicBezTo>
                  <a:cubicBezTo>
                    <a:pt x="567" y="623"/>
                    <a:pt x="574" y="602"/>
                    <a:pt x="574" y="582"/>
                  </a:cubicBezTo>
                  <a:cubicBezTo>
                    <a:pt x="574" y="562"/>
                    <a:pt x="567" y="548"/>
                    <a:pt x="547" y="548"/>
                  </a:cubicBezTo>
                  <a:cubicBezTo>
                    <a:pt x="373" y="548"/>
                    <a:pt x="373" y="548"/>
                    <a:pt x="373" y="548"/>
                  </a:cubicBezTo>
                  <a:cubicBezTo>
                    <a:pt x="368" y="541"/>
                    <a:pt x="380" y="553"/>
                    <a:pt x="373" y="548"/>
                  </a:cubicBezTo>
                  <a:cubicBezTo>
                    <a:pt x="373" y="473"/>
                    <a:pt x="373" y="473"/>
                    <a:pt x="373" y="473"/>
                  </a:cubicBezTo>
                  <a:cubicBezTo>
                    <a:pt x="622" y="473"/>
                    <a:pt x="622" y="473"/>
                    <a:pt x="622" y="473"/>
                  </a:cubicBezTo>
                  <a:cubicBezTo>
                    <a:pt x="654" y="473"/>
                    <a:pt x="671" y="456"/>
                    <a:pt x="671" y="424"/>
                  </a:cubicBezTo>
                  <a:cubicBezTo>
                    <a:pt x="671" y="58"/>
                    <a:pt x="671" y="58"/>
                    <a:pt x="671" y="58"/>
                  </a:cubicBezTo>
                  <a:cubicBezTo>
                    <a:pt x="671" y="26"/>
                    <a:pt x="645" y="0"/>
                    <a:pt x="613" y="0"/>
                  </a:cubicBezTo>
                  <a:cubicBezTo>
                    <a:pt x="58" y="0"/>
                    <a:pt x="58" y="0"/>
                    <a:pt x="58" y="0"/>
                  </a:cubicBezTo>
                  <a:cubicBezTo>
                    <a:pt x="26" y="0"/>
                    <a:pt x="0" y="26"/>
                    <a:pt x="0" y="58"/>
                  </a:cubicBezTo>
                  <a:lnTo>
                    <a:pt x="0" y="424"/>
                  </a:lnTo>
                  <a:close/>
                  <a:moveTo>
                    <a:pt x="99" y="75"/>
                  </a:moveTo>
                  <a:cubicBezTo>
                    <a:pt x="572" y="75"/>
                    <a:pt x="572" y="75"/>
                    <a:pt x="572" y="75"/>
                  </a:cubicBezTo>
                  <a:cubicBezTo>
                    <a:pt x="590" y="75"/>
                    <a:pt x="597" y="82"/>
                    <a:pt x="597" y="100"/>
                  </a:cubicBezTo>
                  <a:cubicBezTo>
                    <a:pt x="597" y="175"/>
                    <a:pt x="597" y="175"/>
                    <a:pt x="597" y="175"/>
                  </a:cubicBezTo>
                  <a:cubicBezTo>
                    <a:pt x="597" y="192"/>
                    <a:pt x="590" y="199"/>
                    <a:pt x="572" y="199"/>
                  </a:cubicBezTo>
                  <a:cubicBezTo>
                    <a:pt x="99" y="199"/>
                    <a:pt x="99" y="199"/>
                    <a:pt x="99" y="199"/>
                  </a:cubicBezTo>
                  <a:cubicBezTo>
                    <a:pt x="82" y="199"/>
                    <a:pt x="72" y="193"/>
                    <a:pt x="72" y="176"/>
                  </a:cubicBezTo>
                  <a:cubicBezTo>
                    <a:pt x="72" y="105"/>
                    <a:pt x="72" y="105"/>
                    <a:pt x="72" y="105"/>
                  </a:cubicBezTo>
                  <a:cubicBezTo>
                    <a:pt x="72" y="87"/>
                    <a:pt x="82" y="75"/>
                    <a:pt x="99" y="75"/>
                  </a:cubicBezTo>
                  <a:close/>
                  <a:moveTo>
                    <a:pt x="99" y="274"/>
                  </a:moveTo>
                  <a:cubicBezTo>
                    <a:pt x="572" y="274"/>
                    <a:pt x="572" y="274"/>
                    <a:pt x="572" y="274"/>
                  </a:cubicBezTo>
                  <a:cubicBezTo>
                    <a:pt x="590" y="274"/>
                    <a:pt x="597" y="281"/>
                    <a:pt x="597" y="299"/>
                  </a:cubicBezTo>
                  <a:cubicBezTo>
                    <a:pt x="597" y="374"/>
                    <a:pt x="597" y="374"/>
                    <a:pt x="597" y="374"/>
                  </a:cubicBezTo>
                  <a:cubicBezTo>
                    <a:pt x="597" y="391"/>
                    <a:pt x="590" y="399"/>
                    <a:pt x="572" y="399"/>
                  </a:cubicBezTo>
                  <a:cubicBezTo>
                    <a:pt x="99" y="399"/>
                    <a:pt x="99" y="399"/>
                    <a:pt x="99" y="399"/>
                  </a:cubicBezTo>
                  <a:cubicBezTo>
                    <a:pt x="82" y="399"/>
                    <a:pt x="74" y="391"/>
                    <a:pt x="74" y="374"/>
                  </a:cubicBezTo>
                  <a:cubicBezTo>
                    <a:pt x="74" y="299"/>
                    <a:pt x="74" y="299"/>
                    <a:pt x="74" y="299"/>
                  </a:cubicBezTo>
                  <a:cubicBezTo>
                    <a:pt x="74" y="281"/>
                    <a:pt x="82" y="274"/>
                    <a:pt x="99" y="2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1" name="Group 130">
            <a:extLst>
              <a:ext uri="{FF2B5EF4-FFF2-40B4-BE49-F238E27FC236}">
                <a16:creationId xmlns:a16="http://schemas.microsoft.com/office/drawing/2014/main" id="{E31D7948-EEBA-39C3-67B4-1B2F639A4D19}"/>
              </a:ext>
            </a:extLst>
          </p:cNvPr>
          <p:cNvGrpSpPr/>
          <p:nvPr/>
        </p:nvGrpSpPr>
        <p:grpSpPr>
          <a:xfrm>
            <a:off x="376925" y="2519325"/>
            <a:ext cx="602065" cy="618974"/>
            <a:chOff x="5134362" y="1947612"/>
            <a:chExt cx="602065" cy="618974"/>
          </a:xfrm>
        </p:grpSpPr>
        <p:sp>
          <p:nvSpPr>
            <p:cNvPr id="115" name="koppt-圆形">
              <a:extLst>
                <a:ext uri="{FF2B5EF4-FFF2-40B4-BE49-F238E27FC236}">
                  <a16:creationId xmlns:a16="http://schemas.microsoft.com/office/drawing/2014/main" id="{D6557774-1599-9FBC-897F-10F31E91CADB}"/>
                </a:ext>
              </a:extLst>
            </p:cNvPr>
            <p:cNvSpPr/>
            <p:nvPr/>
          </p:nvSpPr>
          <p:spPr>
            <a:xfrm>
              <a:off x="5134362" y="1947612"/>
              <a:ext cx="602065" cy="618974"/>
            </a:xfrm>
            <a:prstGeom prst="roundRect">
              <a:avLst>
                <a:gd name="adj" fmla="val 50000"/>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微软雅黑"/>
                <a:cs typeface="Roboto condensed"/>
              </a:endParaRPr>
            </a:p>
          </p:txBody>
        </p:sp>
        <p:grpSp>
          <p:nvGrpSpPr>
            <p:cNvPr id="123" name="组合 2">
              <a:extLst>
                <a:ext uri="{FF2B5EF4-FFF2-40B4-BE49-F238E27FC236}">
                  <a16:creationId xmlns:a16="http://schemas.microsoft.com/office/drawing/2014/main" id="{535623FD-89DF-A75F-9B1F-5666F582DE3D}"/>
                </a:ext>
              </a:extLst>
            </p:cNvPr>
            <p:cNvGrpSpPr>
              <a:grpSpLocks noChangeAspect="1"/>
            </p:cNvGrpSpPr>
            <p:nvPr/>
          </p:nvGrpSpPr>
          <p:grpSpPr>
            <a:xfrm>
              <a:off x="5231895" y="2022579"/>
              <a:ext cx="379540" cy="395495"/>
              <a:chOff x="10804526" y="414338"/>
              <a:chExt cx="717550" cy="747713"/>
            </a:xfrm>
            <a:solidFill>
              <a:schemeClr val="tx1"/>
            </a:solidFill>
          </p:grpSpPr>
          <p:sp>
            <p:nvSpPr>
              <p:cNvPr id="124" name="Freeform 180">
                <a:extLst>
                  <a:ext uri="{FF2B5EF4-FFF2-40B4-BE49-F238E27FC236}">
                    <a16:creationId xmlns:a16="http://schemas.microsoft.com/office/drawing/2014/main" id="{59C65102-AC62-ED66-93B5-D5F0AFED7A30}"/>
                  </a:ext>
                </a:extLst>
              </p:cNvPr>
              <p:cNvSpPr>
                <a:spLocks noEditPoints="1"/>
              </p:cNvSpPr>
              <p:nvPr/>
            </p:nvSpPr>
            <p:spPr bwMode="auto">
              <a:xfrm>
                <a:off x="10988676" y="823913"/>
                <a:ext cx="466725" cy="222250"/>
              </a:xfrm>
              <a:custGeom>
                <a:avLst/>
                <a:gdLst>
                  <a:gd name="T0" fmla="*/ 5 w 124"/>
                  <a:gd name="T1" fmla="*/ 21 h 59"/>
                  <a:gd name="T2" fmla="*/ 1 w 124"/>
                  <a:gd name="T3" fmla="*/ 28 h 59"/>
                  <a:gd name="T4" fmla="*/ 4 w 124"/>
                  <a:gd name="T5" fmla="*/ 32 h 59"/>
                  <a:gd name="T6" fmla="*/ 0 w 124"/>
                  <a:gd name="T7" fmla="*/ 36 h 59"/>
                  <a:gd name="T8" fmla="*/ 5 w 124"/>
                  <a:gd name="T9" fmla="*/ 43 h 59"/>
                  <a:gd name="T10" fmla="*/ 73 w 124"/>
                  <a:gd name="T11" fmla="*/ 58 h 59"/>
                  <a:gd name="T12" fmla="*/ 80 w 124"/>
                  <a:gd name="T13" fmla="*/ 54 h 59"/>
                  <a:gd name="T14" fmla="*/ 75 w 124"/>
                  <a:gd name="T15" fmla="*/ 47 h 59"/>
                  <a:gd name="T16" fmla="*/ 10 w 124"/>
                  <a:gd name="T17" fmla="*/ 32 h 59"/>
                  <a:gd name="T18" fmla="*/ 108 w 124"/>
                  <a:gd name="T19" fmla="*/ 11 h 59"/>
                  <a:gd name="T20" fmla="*/ 103 w 124"/>
                  <a:gd name="T21" fmla="*/ 1 h 59"/>
                  <a:gd name="T22" fmla="*/ 103 w 124"/>
                  <a:gd name="T23" fmla="*/ 0 h 59"/>
                  <a:gd name="T24" fmla="*/ 5 w 124"/>
                  <a:gd name="T25" fmla="*/ 21 h 59"/>
                  <a:gd name="T26" fmla="*/ 123 w 124"/>
                  <a:gd name="T27" fmla="*/ 20 h 59"/>
                  <a:gd name="T28" fmla="*/ 124 w 124"/>
                  <a:gd name="T29" fmla="*/ 16 h 59"/>
                  <a:gd name="T30" fmla="*/ 123 w 124"/>
                  <a:gd name="T31" fmla="*/ 16 h 59"/>
                  <a:gd name="T32" fmla="*/ 113 w 124"/>
                  <a:gd name="T33" fmla="*/ 15 h 59"/>
                  <a:gd name="T34" fmla="*/ 113 w 124"/>
                  <a:gd name="T35" fmla="*/ 15 h 59"/>
                  <a:gd name="T36" fmla="*/ 103 w 124"/>
                  <a:gd name="T37" fmla="*/ 34 h 59"/>
                  <a:gd name="T38" fmla="*/ 106 w 124"/>
                  <a:gd name="T39" fmla="*/ 42 h 59"/>
                  <a:gd name="T40" fmla="*/ 114 w 124"/>
                  <a:gd name="T41" fmla="*/ 39 h 59"/>
                  <a:gd name="T42" fmla="*/ 123 w 124"/>
                  <a:gd name="T4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 h="59">
                    <a:moveTo>
                      <a:pt x="5" y="21"/>
                    </a:moveTo>
                    <a:cubicBezTo>
                      <a:pt x="2" y="22"/>
                      <a:pt x="0" y="25"/>
                      <a:pt x="1" y="28"/>
                    </a:cubicBezTo>
                    <a:cubicBezTo>
                      <a:pt x="1" y="30"/>
                      <a:pt x="2" y="31"/>
                      <a:pt x="4" y="32"/>
                    </a:cubicBezTo>
                    <a:cubicBezTo>
                      <a:pt x="2" y="33"/>
                      <a:pt x="1" y="34"/>
                      <a:pt x="0" y="36"/>
                    </a:cubicBezTo>
                    <a:cubicBezTo>
                      <a:pt x="0" y="39"/>
                      <a:pt x="2" y="42"/>
                      <a:pt x="5" y="43"/>
                    </a:cubicBezTo>
                    <a:cubicBezTo>
                      <a:pt x="73" y="58"/>
                      <a:pt x="73" y="58"/>
                      <a:pt x="73" y="58"/>
                    </a:cubicBezTo>
                    <a:cubicBezTo>
                      <a:pt x="76" y="59"/>
                      <a:pt x="79" y="57"/>
                      <a:pt x="80" y="54"/>
                    </a:cubicBezTo>
                    <a:cubicBezTo>
                      <a:pt x="80" y="51"/>
                      <a:pt x="78" y="48"/>
                      <a:pt x="75" y="47"/>
                    </a:cubicBezTo>
                    <a:cubicBezTo>
                      <a:pt x="10" y="32"/>
                      <a:pt x="10" y="32"/>
                      <a:pt x="10" y="32"/>
                    </a:cubicBezTo>
                    <a:cubicBezTo>
                      <a:pt x="108" y="11"/>
                      <a:pt x="108" y="11"/>
                      <a:pt x="108" y="11"/>
                    </a:cubicBezTo>
                    <a:cubicBezTo>
                      <a:pt x="105" y="8"/>
                      <a:pt x="103" y="5"/>
                      <a:pt x="103" y="1"/>
                    </a:cubicBezTo>
                    <a:cubicBezTo>
                      <a:pt x="103" y="0"/>
                      <a:pt x="103" y="0"/>
                      <a:pt x="103" y="0"/>
                    </a:cubicBezTo>
                    <a:cubicBezTo>
                      <a:pt x="5" y="21"/>
                      <a:pt x="5" y="21"/>
                      <a:pt x="5" y="21"/>
                    </a:cubicBezTo>
                    <a:close/>
                    <a:moveTo>
                      <a:pt x="123" y="20"/>
                    </a:moveTo>
                    <a:cubicBezTo>
                      <a:pt x="124" y="19"/>
                      <a:pt x="124" y="17"/>
                      <a:pt x="124" y="16"/>
                    </a:cubicBezTo>
                    <a:cubicBezTo>
                      <a:pt x="124" y="16"/>
                      <a:pt x="123" y="16"/>
                      <a:pt x="123" y="16"/>
                    </a:cubicBezTo>
                    <a:cubicBezTo>
                      <a:pt x="120" y="16"/>
                      <a:pt x="116" y="16"/>
                      <a:pt x="113" y="15"/>
                    </a:cubicBezTo>
                    <a:cubicBezTo>
                      <a:pt x="113" y="15"/>
                      <a:pt x="113" y="15"/>
                      <a:pt x="113" y="15"/>
                    </a:cubicBezTo>
                    <a:cubicBezTo>
                      <a:pt x="103" y="34"/>
                      <a:pt x="103" y="34"/>
                      <a:pt x="103" y="34"/>
                    </a:cubicBezTo>
                    <a:cubicBezTo>
                      <a:pt x="102" y="37"/>
                      <a:pt x="103" y="40"/>
                      <a:pt x="106" y="42"/>
                    </a:cubicBezTo>
                    <a:cubicBezTo>
                      <a:pt x="109" y="43"/>
                      <a:pt x="112" y="42"/>
                      <a:pt x="114" y="39"/>
                    </a:cubicBezTo>
                    <a:cubicBezTo>
                      <a:pt x="123" y="20"/>
                      <a:pt x="123" y="20"/>
                      <a:pt x="123"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81">
                <a:extLst>
                  <a:ext uri="{FF2B5EF4-FFF2-40B4-BE49-F238E27FC236}">
                    <a16:creationId xmlns:a16="http://schemas.microsoft.com/office/drawing/2014/main" id="{F9DB001E-A0D7-B151-3DCA-CBBBAD59E49B}"/>
                  </a:ext>
                </a:extLst>
              </p:cNvPr>
              <p:cNvSpPr>
                <a:spLocks noEditPoints="1"/>
              </p:cNvSpPr>
              <p:nvPr/>
            </p:nvSpPr>
            <p:spPr bwMode="auto">
              <a:xfrm>
                <a:off x="10947401" y="587377"/>
                <a:ext cx="401638" cy="395287"/>
              </a:xfrm>
              <a:custGeom>
                <a:avLst/>
                <a:gdLst>
                  <a:gd name="T0" fmla="*/ 2 w 107"/>
                  <a:gd name="T1" fmla="*/ 72 h 105"/>
                  <a:gd name="T2" fmla="*/ 4 w 107"/>
                  <a:gd name="T3" fmla="*/ 80 h 105"/>
                  <a:gd name="T4" fmla="*/ 12 w 107"/>
                  <a:gd name="T5" fmla="*/ 78 h 105"/>
                  <a:gd name="T6" fmla="*/ 56 w 107"/>
                  <a:gd name="T7" fmla="*/ 9 h 105"/>
                  <a:gd name="T8" fmla="*/ 55 w 107"/>
                  <a:gd name="T9" fmla="*/ 1 h 105"/>
                  <a:gd name="T10" fmla="*/ 47 w 107"/>
                  <a:gd name="T11" fmla="*/ 3 h 105"/>
                  <a:gd name="T12" fmla="*/ 2 w 107"/>
                  <a:gd name="T13" fmla="*/ 72 h 105"/>
                  <a:gd name="T14" fmla="*/ 78 w 107"/>
                  <a:gd name="T15" fmla="*/ 7 h 105"/>
                  <a:gd name="T16" fmla="*/ 70 w 107"/>
                  <a:gd name="T17" fmla="*/ 4 h 105"/>
                  <a:gd name="T18" fmla="*/ 67 w 107"/>
                  <a:gd name="T19" fmla="*/ 11 h 105"/>
                  <a:gd name="T20" fmla="*/ 95 w 107"/>
                  <a:gd name="T21" fmla="*/ 100 h 105"/>
                  <a:gd name="T22" fmla="*/ 103 w 107"/>
                  <a:gd name="T23" fmla="*/ 104 h 105"/>
                  <a:gd name="T24" fmla="*/ 106 w 107"/>
                  <a:gd name="T25" fmla="*/ 96 h 105"/>
                  <a:gd name="T26" fmla="*/ 78 w 107"/>
                  <a:gd name="T27" fmla="*/ 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5">
                    <a:moveTo>
                      <a:pt x="2" y="72"/>
                    </a:moveTo>
                    <a:cubicBezTo>
                      <a:pt x="0" y="74"/>
                      <a:pt x="1" y="78"/>
                      <a:pt x="4" y="80"/>
                    </a:cubicBezTo>
                    <a:cubicBezTo>
                      <a:pt x="6" y="81"/>
                      <a:pt x="10" y="81"/>
                      <a:pt x="12" y="78"/>
                    </a:cubicBezTo>
                    <a:cubicBezTo>
                      <a:pt x="56" y="9"/>
                      <a:pt x="56" y="9"/>
                      <a:pt x="56" y="9"/>
                    </a:cubicBezTo>
                    <a:cubicBezTo>
                      <a:pt x="58" y="7"/>
                      <a:pt x="57" y="3"/>
                      <a:pt x="55" y="1"/>
                    </a:cubicBezTo>
                    <a:cubicBezTo>
                      <a:pt x="52" y="0"/>
                      <a:pt x="48" y="0"/>
                      <a:pt x="47" y="3"/>
                    </a:cubicBezTo>
                    <a:cubicBezTo>
                      <a:pt x="2" y="72"/>
                      <a:pt x="2" y="72"/>
                      <a:pt x="2" y="72"/>
                    </a:cubicBezTo>
                    <a:close/>
                    <a:moveTo>
                      <a:pt x="78" y="7"/>
                    </a:moveTo>
                    <a:cubicBezTo>
                      <a:pt x="77" y="4"/>
                      <a:pt x="73" y="3"/>
                      <a:pt x="70" y="4"/>
                    </a:cubicBezTo>
                    <a:cubicBezTo>
                      <a:pt x="67" y="5"/>
                      <a:pt x="66" y="8"/>
                      <a:pt x="67" y="11"/>
                    </a:cubicBezTo>
                    <a:cubicBezTo>
                      <a:pt x="95" y="100"/>
                      <a:pt x="95" y="100"/>
                      <a:pt x="95" y="100"/>
                    </a:cubicBezTo>
                    <a:cubicBezTo>
                      <a:pt x="96" y="103"/>
                      <a:pt x="100" y="105"/>
                      <a:pt x="103" y="104"/>
                    </a:cubicBezTo>
                    <a:cubicBezTo>
                      <a:pt x="106" y="103"/>
                      <a:pt x="107" y="99"/>
                      <a:pt x="106" y="96"/>
                    </a:cubicBezTo>
                    <a:cubicBezTo>
                      <a:pt x="78" y="7"/>
                      <a:pt x="78" y="7"/>
                      <a:pt x="78"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82">
                <a:extLst>
                  <a:ext uri="{FF2B5EF4-FFF2-40B4-BE49-F238E27FC236}">
                    <a16:creationId xmlns:a16="http://schemas.microsoft.com/office/drawing/2014/main" id="{008CEF08-309D-F7DB-A6EA-046A1C6428C6}"/>
                  </a:ext>
                </a:extLst>
              </p:cNvPr>
              <p:cNvSpPr>
                <a:spLocks/>
              </p:cNvSpPr>
              <p:nvPr/>
            </p:nvSpPr>
            <p:spPr bwMode="auto">
              <a:xfrm>
                <a:off x="11229976" y="576263"/>
                <a:ext cx="195263" cy="200025"/>
              </a:xfrm>
              <a:custGeom>
                <a:avLst/>
                <a:gdLst>
                  <a:gd name="T0" fmla="*/ 10 w 52"/>
                  <a:gd name="T1" fmla="*/ 3 h 53"/>
                  <a:gd name="T2" fmla="*/ 2 w 52"/>
                  <a:gd name="T3" fmla="*/ 2 h 53"/>
                  <a:gd name="T4" fmla="*/ 2 w 52"/>
                  <a:gd name="T5" fmla="*/ 11 h 53"/>
                  <a:gd name="T6" fmla="*/ 42 w 52"/>
                  <a:gd name="T7" fmla="*/ 53 h 53"/>
                  <a:gd name="T8" fmla="*/ 47 w 52"/>
                  <a:gd name="T9" fmla="*/ 49 h 53"/>
                  <a:gd name="T10" fmla="*/ 52 w 52"/>
                  <a:gd name="T11" fmla="*/ 47 h 53"/>
                  <a:gd name="T12" fmla="*/ 10 w 52"/>
                  <a:gd name="T13" fmla="*/ 3 h 53"/>
                </a:gdLst>
                <a:ahLst/>
                <a:cxnLst>
                  <a:cxn ang="0">
                    <a:pos x="T0" y="T1"/>
                  </a:cxn>
                  <a:cxn ang="0">
                    <a:pos x="T2" y="T3"/>
                  </a:cxn>
                  <a:cxn ang="0">
                    <a:pos x="T4" y="T5"/>
                  </a:cxn>
                  <a:cxn ang="0">
                    <a:pos x="T6" y="T7"/>
                  </a:cxn>
                  <a:cxn ang="0">
                    <a:pos x="T8" y="T9"/>
                  </a:cxn>
                  <a:cxn ang="0">
                    <a:pos x="T10" y="T11"/>
                  </a:cxn>
                  <a:cxn ang="0">
                    <a:pos x="T12" y="T13"/>
                  </a:cxn>
                </a:cxnLst>
                <a:rect l="0" t="0" r="r" b="b"/>
                <a:pathLst>
                  <a:path w="52" h="53">
                    <a:moveTo>
                      <a:pt x="10" y="3"/>
                    </a:moveTo>
                    <a:cubicBezTo>
                      <a:pt x="8" y="0"/>
                      <a:pt x="4" y="0"/>
                      <a:pt x="2" y="2"/>
                    </a:cubicBezTo>
                    <a:cubicBezTo>
                      <a:pt x="0" y="5"/>
                      <a:pt x="0" y="8"/>
                      <a:pt x="2" y="11"/>
                    </a:cubicBezTo>
                    <a:cubicBezTo>
                      <a:pt x="42" y="53"/>
                      <a:pt x="42" y="53"/>
                      <a:pt x="42" y="53"/>
                    </a:cubicBezTo>
                    <a:cubicBezTo>
                      <a:pt x="43" y="52"/>
                      <a:pt x="45" y="50"/>
                      <a:pt x="47" y="49"/>
                    </a:cubicBezTo>
                    <a:cubicBezTo>
                      <a:pt x="49" y="48"/>
                      <a:pt x="50" y="47"/>
                      <a:pt x="52" y="47"/>
                    </a:cubicBezTo>
                    <a:cubicBezTo>
                      <a:pt x="10" y="3"/>
                      <a:pt x="10" y="3"/>
                      <a:pt x="10"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3">
                <a:extLst>
                  <a:ext uri="{FF2B5EF4-FFF2-40B4-BE49-F238E27FC236}">
                    <a16:creationId xmlns:a16="http://schemas.microsoft.com/office/drawing/2014/main" id="{59644978-7D6D-FE9B-10BF-B66FC9EAD0B6}"/>
                  </a:ext>
                </a:extLst>
              </p:cNvPr>
              <p:cNvSpPr>
                <a:spLocks noEditPoints="1"/>
              </p:cNvSpPr>
              <p:nvPr/>
            </p:nvSpPr>
            <p:spPr bwMode="auto">
              <a:xfrm>
                <a:off x="11071226" y="414338"/>
                <a:ext cx="236538" cy="241300"/>
              </a:xfrm>
              <a:custGeom>
                <a:avLst/>
                <a:gdLst>
                  <a:gd name="T0" fmla="*/ 2 w 63"/>
                  <a:gd name="T1" fmla="*/ 37 h 64"/>
                  <a:gd name="T2" fmla="*/ 16 w 63"/>
                  <a:gd name="T3" fmla="*/ 7 h 64"/>
                  <a:gd name="T4" fmla="*/ 49 w 63"/>
                  <a:gd name="T5" fmla="*/ 8 h 64"/>
                  <a:gd name="T6" fmla="*/ 61 w 63"/>
                  <a:gd name="T7" fmla="*/ 39 h 64"/>
                  <a:gd name="T8" fmla="*/ 36 w 63"/>
                  <a:gd name="T9" fmla="*/ 62 h 64"/>
                  <a:gd name="T10" fmla="*/ 2 w 63"/>
                  <a:gd name="T11" fmla="*/ 37 h 64"/>
                  <a:gd name="T12" fmla="*/ 34 w 63"/>
                  <a:gd name="T13" fmla="*/ 50 h 64"/>
                  <a:gd name="T14" fmla="*/ 49 w 63"/>
                  <a:gd name="T15" fmla="*/ 37 h 64"/>
                  <a:gd name="T16" fmla="*/ 42 w 63"/>
                  <a:gd name="T17" fmla="*/ 18 h 64"/>
                  <a:gd name="T18" fmla="*/ 22 w 63"/>
                  <a:gd name="T19" fmla="*/ 17 h 64"/>
                  <a:gd name="T20" fmla="*/ 14 w 63"/>
                  <a:gd name="T21" fmla="*/ 35 h 64"/>
                  <a:gd name="T22" fmla="*/ 34 w 63"/>
                  <a:gd name="T23" fmla="*/ 5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4">
                    <a:moveTo>
                      <a:pt x="2" y="37"/>
                    </a:moveTo>
                    <a:cubicBezTo>
                      <a:pt x="0" y="25"/>
                      <a:pt x="6" y="13"/>
                      <a:pt x="16" y="7"/>
                    </a:cubicBezTo>
                    <a:cubicBezTo>
                      <a:pt x="27" y="0"/>
                      <a:pt x="40" y="1"/>
                      <a:pt x="49" y="8"/>
                    </a:cubicBezTo>
                    <a:cubicBezTo>
                      <a:pt x="59" y="15"/>
                      <a:pt x="63" y="28"/>
                      <a:pt x="61" y="39"/>
                    </a:cubicBezTo>
                    <a:cubicBezTo>
                      <a:pt x="58" y="51"/>
                      <a:pt x="48" y="60"/>
                      <a:pt x="36" y="62"/>
                    </a:cubicBezTo>
                    <a:cubicBezTo>
                      <a:pt x="20" y="64"/>
                      <a:pt x="5" y="53"/>
                      <a:pt x="2" y="37"/>
                    </a:cubicBezTo>
                    <a:close/>
                    <a:moveTo>
                      <a:pt x="34" y="50"/>
                    </a:moveTo>
                    <a:cubicBezTo>
                      <a:pt x="42" y="49"/>
                      <a:pt x="47" y="44"/>
                      <a:pt x="49" y="37"/>
                    </a:cubicBezTo>
                    <a:cubicBezTo>
                      <a:pt x="51" y="29"/>
                      <a:pt x="48" y="22"/>
                      <a:pt x="42" y="18"/>
                    </a:cubicBezTo>
                    <a:cubicBezTo>
                      <a:pt x="37" y="13"/>
                      <a:pt x="29" y="13"/>
                      <a:pt x="22" y="17"/>
                    </a:cubicBezTo>
                    <a:cubicBezTo>
                      <a:pt x="16" y="20"/>
                      <a:pt x="13" y="28"/>
                      <a:pt x="14" y="35"/>
                    </a:cubicBezTo>
                    <a:cubicBezTo>
                      <a:pt x="15" y="45"/>
                      <a:pt x="24" y="52"/>
                      <a:pt x="34"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4">
                <a:extLst>
                  <a:ext uri="{FF2B5EF4-FFF2-40B4-BE49-F238E27FC236}">
                    <a16:creationId xmlns:a16="http://schemas.microsoft.com/office/drawing/2014/main" id="{1F22C179-A6FC-50D3-3A5F-3D36DD64684F}"/>
                  </a:ext>
                </a:extLst>
              </p:cNvPr>
              <p:cNvSpPr>
                <a:spLocks noEditPoints="1"/>
              </p:cNvSpPr>
              <p:nvPr/>
            </p:nvSpPr>
            <p:spPr bwMode="auto">
              <a:xfrm>
                <a:off x="10804526" y="823913"/>
                <a:ext cx="241300" cy="241300"/>
              </a:xfrm>
              <a:custGeom>
                <a:avLst/>
                <a:gdLst>
                  <a:gd name="T0" fmla="*/ 2 w 64"/>
                  <a:gd name="T1" fmla="*/ 36 h 64"/>
                  <a:gd name="T2" fmla="*/ 16 w 64"/>
                  <a:gd name="T3" fmla="*/ 6 h 64"/>
                  <a:gd name="T4" fmla="*/ 49 w 64"/>
                  <a:gd name="T5" fmla="*/ 8 h 64"/>
                  <a:gd name="T6" fmla="*/ 61 w 64"/>
                  <a:gd name="T7" fmla="*/ 39 h 64"/>
                  <a:gd name="T8" fmla="*/ 36 w 64"/>
                  <a:gd name="T9" fmla="*/ 61 h 64"/>
                  <a:gd name="T10" fmla="*/ 2 w 64"/>
                  <a:gd name="T11" fmla="*/ 36 h 64"/>
                  <a:gd name="T12" fmla="*/ 34 w 64"/>
                  <a:gd name="T13" fmla="*/ 50 h 64"/>
                  <a:gd name="T14" fmla="*/ 49 w 64"/>
                  <a:gd name="T15" fmla="*/ 36 h 64"/>
                  <a:gd name="T16" fmla="*/ 43 w 64"/>
                  <a:gd name="T17" fmla="*/ 17 h 64"/>
                  <a:gd name="T18" fmla="*/ 22 w 64"/>
                  <a:gd name="T19" fmla="*/ 16 h 64"/>
                  <a:gd name="T20" fmla="*/ 14 w 64"/>
                  <a:gd name="T21" fmla="*/ 35 h 64"/>
                  <a:gd name="T22" fmla="*/ 34 w 64"/>
                  <a:gd name="T23" fmla="*/ 5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4">
                    <a:moveTo>
                      <a:pt x="2" y="36"/>
                    </a:moveTo>
                    <a:cubicBezTo>
                      <a:pt x="0" y="24"/>
                      <a:pt x="6" y="13"/>
                      <a:pt x="16" y="6"/>
                    </a:cubicBezTo>
                    <a:cubicBezTo>
                      <a:pt x="27" y="0"/>
                      <a:pt x="40" y="1"/>
                      <a:pt x="49" y="8"/>
                    </a:cubicBezTo>
                    <a:cubicBezTo>
                      <a:pt x="59" y="15"/>
                      <a:pt x="64" y="27"/>
                      <a:pt x="61" y="39"/>
                    </a:cubicBezTo>
                    <a:cubicBezTo>
                      <a:pt x="58" y="51"/>
                      <a:pt x="48" y="60"/>
                      <a:pt x="36" y="61"/>
                    </a:cubicBezTo>
                    <a:cubicBezTo>
                      <a:pt x="20" y="64"/>
                      <a:pt x="5" y="52"/>
                      <a:pt x="2" y="36"/>
                    </a:cubicBezTo>
                    <a:close/>
                    <a:moveTo>
                      <a:pt x="34" y="50"/>
                    </a:moveTo>
                    <a:cubicBezTo>
                      <a:pt x="42" y="49"/>
                      <a:pt x="48" y="43"/>
                      <a:pt x="49" y="36"/>
                    </a:cubicBezTo>
                    <a:cubicBezTo>
                      <a:pt x="51" y="29"/>
                      <a:pt x="49" y="22"/>
                      <a:pt x="43" y="17"/>
                    </a:cubicBezTo>
                    <a:cubicBezTo>
                      <a:pt x="37" y="13"/>
                      <a:pt x="29" y="12"/>
                      <a:pt x="22" y="16"/>
                    </a:cubicBezTo>
                    <a:cubicBezTo>
                      <a:pt x="16" y="20"/>
                      <a:pt x="13" y="27"/>
                      <a:pt x="14" y="35"/>
                    </a:cubicBezTo>
                    <a:cubicBezTo>
                      <a:pt x="15" y="44"/>
                      <a:pt x="24" y="51"/>
                      <a:pt x="34"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85">
                <a:extLst>
                  <a:ext uri="{FF2B5EF4-FFF2-40B4-BE49-F238E27FC236}">
                    <a16:creationId xmlns:a16="http://schemas.microsoft.com/office/drawing/2014/main" id="{8AAFB928-4DDE-E1B6-FC39-515679334DA5}"/>
                  </a:ext>
                </a:extLst>
              </p:cNvPr>
              <p:cNvSpPr>
                <a:spLocks noEditPoints="1"/>
              </p:cNvSpPr>
              <p:nvPr/>
            </p:nvSpPr>
            <p:spPr bwMode="auto">
              <a:xfrm>
                <a:off x="11236326" y="922338"/>
                <a:ext cx="236538" cy="239713"/>
              </a:xfrm>
              <a:custGeom>
                <a:avLst/>
                <a:gdLst>
                  <a:gd name="T0" fmla="*/ 2 w 63"/>
                  <a:gd name="T1" fmla="*/ 36 h 64"/>
                  <a:gd name="T2" fmla="*/ 16 w 63"/>
                  <a:gd name="T3" fmla="*/ 6 h 64"/>
                  <a:gd name="T4" fmla="*/ 49 w 63"/>
                  <a:gd name="T5" fmla="*/ 8 h 64"/>
                  <a:gd name="T6" fmla="*/ 60 w 63"/>
                  <a:gd name="T7" fmla="*/ 39 h 64"/>
                  <a:gd name="T8" fmla="*/ 36 w 63"/>
                  <a:gd name="T9" fmla="*/ 61 h 64"/>
                  <a:gd name="T10" fmla="*/ 2 w 63"/>
                  <a:gd name="T11" fmla="*/ 36 h 64"/>
                  <a:gd name="T12" fmla="*/ 34 w 63"/>
                  <a:gd name="T13" fmla="*/ 50 h 64"/>
                  <a:gd name="T14" fmla="*/ 49 w 63"/>
                  <a:gd name="T15" fmla="*/ 36 h 64"/>
                  <a:gd name="T16" fmla="*/ 42 w 63"/>
                  <a:gd name="T17" fmla="*/ 17 h 64"/>
                  <a:gd name="T18" fmla="*/ 22 w 63"/>
                  <a:gd name="T19" fmla="*/ 16 h 64"/>
                  <a:gd name="T20" fmla="*/ 13 w 63"/>
                  <a:gd name="T21" fmla="*/ 35 h 64"/>
                  <a:gd name="T22" fmla="*/ 34 w 63"/>
                  <a:gd name="T23" fmla="*/ 5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4">
                    <a:moveTo>
                      <a:pt x="2" y="36"/>
                    </a:moveTo>
                    <a:cubicBezTo>
                      <a:pt x="0" y="24"/>
                      <a:pt x="6" y="13"/>
                      <a:pt x="16" y="6"/>
                    </a:cubicBezTo>
                    <a:cubicBezTo>
                      <a:pt x="26" y="0"/>
                      <a:pt x="39" y="1"/>
                      <a:pt x="49" y="8"/>
                    </a:cubicBezTo>
                    <a:cubicBezTo>
                      <a:pt x="59" y="15"/>
                      <a:pt x="63" y="27"/>
                      <a:pt x="60" y="39"/>
                    </a:cubicBezTo>
                    <a:cubicBezTo>
                      <a:pt x="57" y="51"/>
                      <a:pt x="48" y="60"/>
                      <a:pt x="36" y="61"/>
                    </a:cubicBezTo>
                    <a:cubicBezTo>
                      <a:pt x="19" y="64"/>
                      <a:pt x="4" y="52"/>
                      <a:pt x="2" y="36"/>
                    </a:cubicBezTo>
                    <a:close/>
                    <a:moveTo>
                      <a:pt x="34" y="50"/>
                    </a:moveTo>
                    <a:cubicBezTo>
                      <a:pt x="41" y="49"/>
                      <a:pt x="47" y="43"/>
                      <a:pt x="49" y="36"/>
                    </a:cubicBezTo>
                    <a:cubicBezTo>
                      <a:pt x="51" y="29"/>
                      <a:pt x="48" y="22"/>
                      <a:pt x="42" y="17"/>
                    </a:cubicBezTo>
                    <a:cubicBezTo>
                      <a:pt x="36" y="13"/>
                      <a:pt x="28" y="12"/>
                      <a:pt x="22" y="16"/>
                    </a:cubicBezTo>
                    <a:cubicBezTo>
                      <a:pt x="16" y="20"/>
                      <a:pt x="12" y="27"/>
                      <a:pt x="13" y="35"/>
                    </a:cubicBezTo>
                    <a:cubicBezTo>
                      <a:pt x="15" y="44"/>
                      <a:pt x="24" y="51"/>
                      <a:pt x="34"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86">
                <a:extLst>
                  <a:ext uri="{FF2B5EF4-FFF2-40B4-BE49-F238E27FC236}">
                    <a16:creationId xmlns:a16="http://schemas.microsoft.com/office/drawing/2014/main" id="{B6274CDF-3A4F-B018-ECA4-6359BE4AD5EB}"/>
                  </a:ext>
                </a:extLst>
              </p:cNvPr>
              <p:cNvSpPr>
                <a:spLocks noEditPoints="1"/>
              </p:cNvSpPr>
              <p:nvPr/>
            </p:nvSpPr>
            <p:spPr bwMode="auto">
              <a:xfrm>
                <a:off x="11360151" y="738188"/>
                <a:ext cx="161925" cy="161925"/>
              </a:xfrm>
              <a:custGeom>
                <a:avLst/>
                <a:gdLst>
                  <a:gd name="T0" fmla="*/ 21 w 43"/>
                  <a:gd name="T1" fmla="*/ 0 h 43"/>
                  <a:gd name="T2" fmla="*/ 43 w 43"/>
                  <a:gd name="T3" fmla="*/ 21 h 43"/>
                  <a:gd name="T4" fmla="*/ 21 w 43"/>
                  <a:gd name="T5" fmla="*/ 43 h 43"/>
                  <a:gd name="T6" fmla="*/ 0 w 43"/>
                  <a:gd name="T7" fmla="*/ 21 h 43"/>
                  <a:gd name="T8" fmla="*/ 21 w 43"/>
                  <a:gd name="T9" fmla="*/ 0 h 43"/>
                  <a:gd name="T10" fmla="*/ 21 w 43"/>
                  <a:gd name="T11" fmla="*/ 11 h 43"/>
                  <a:gd name="T12" fmla="*/ 31 w 43"/>
                  <a:gd name="T13" fmla="*/ 21 h 43"/>
                  <a:gd name="T14" fmla="*/ 21 w 43"/>
                  <a:gd name="T15" fmla="*/ 31 h 43"/>
                  <a:gd name="T16" fmla="*/ 11 w 43"/>
                  <a:gd name="T17" fmla="*/ 21 h 43"/>
                  <a:gd name="T18" fmla="*/ 21 w 43"/>
                  <a:gd name="T19"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0"/>
                    </a:moveTo>
                    <a:cubicBezTo>
                      <a:pt x="33" y="0"/>
                      <a:pt x="43" y="9"/>
                      <a:pt x="43" y="21"/>
                    </a:cubicBezTo>
                    <a:cubicBezTo>
                      <a:pt x="43" y="33"/>
                      <a:pt x="33" y="43"/>
                      <a:pt x="21" y="43"/>
                    </a:cubicBezTo>
                    <a:cubicBezTo>
                      <a:pt x="9" y="43"/>
                      <a:pt x="0" y="33"/>
                      <a:pt x="0" y="21"/>
                    </a:cubicBezTo>
                    <a:cubicBezTo>
                      <a:pt x="0" y="9"/>
                      <a:pt x="9" y="0"/>
                      <a:pt x="21" y="0"/>
                    </a:cubicBezTo>
                    <a:close/>
                    <a:moveTo>
                      <a:pt x="21" y="11"/>
                    </a:moveTo>
                    <a:cubicBezTo>
                      <a:pt x="27" y="11"/>
                      <a:pt x="31" y="16"/>
                      <a:pt x="31" y="21"/>
                    </a:cubicBezTo>
                    <a:cubicBezTo>
                      <a:pt x="31" y="27"/>
                      <a:pt x="27" y="31"/>
                      <a:pt x="21" y="31"/>
                    </a:cubicBezTo>
                    <a:cubicBezTo>
                      <a:pt x="16" y="31"/>
                      <a:pt x="11" y="27"/>
                      <a:pt x="11" y="21"/>
                    </a:cubicBezTo>
                    <a:cubicBezTo>
                      <a:pt x="11" y="16"/>
                      <a:pt x="16" y="11"/>
                      <a:pt x="21" y="1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2" name="Group 141">
            <a:extLst>
              <a:ext uri="{FF2B5EF4-FFF2-40B4-BE49-F238E27FC236}">
                <a16:creationId xmlns:a16="http://schemas.microsoft.com/office/drawing/2014/main" id="{595B169B-DC3D-22EC-A834-56D1895C04C4}"/>
              </a:ext>
            </a:extLst>
          </p:cNvPr>
          <p:cNvGrpSpPr/>
          <p:nvPr/>
        </p:nvGrpSpPr>
        <p:grpSpPr>
          <a:xfrm>
            <a:off x="376925" y="1768569"/>
            <a:ext cx="602065" cy="618974"/>
            <a:chOff x="5134362" y="2084000"/>
            <a:chExt cx="602065" cy="618974"/>
          </a:xfrm>
        </p:grpSpPr>
        <p:sp>
          <p:nvSpPr>
            <p:cNvPr id="121" name="koppt-圆形">
              <a:extLst>
                <a:ext uri="{FF2B5EF4-FFF2-40B4-BE49-F238E27FC236}">
                  <a16:creationId xmlns:a16="http://schemas.microsoft.com/office/drawing/2014/main" id="{57FB528E-CDE5-AC17-9FED-63CE64A201DF}"/>
                </a:ext>
              </a:extLst>
            </p:cNvPr>
            <p:cNvSpPr/>
            <p:nvPr/>
          </p:nvSpPr>
          <p:spPr>
            <a:xfrm>
              <a:off x="5134362" y="2084000"/>
              <a:ext cx="602065" cy="618974"/>
            </a:xfrm>
            <a:prstGeom prst="roundRect">
              <a:avLst>
                <a:gd name="adj" fmla="val 50000"/>
              </a:avLst>
            </a:prstGeom>
            <a:solidFill>
              <a:srgbClr val="4C626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微软雅黑"/>
                <a:cs typeface="Roboto condensed"/>
              </a:endParaRPr>
            </a:p>
          </p:txBody>
        </p:sp>
        <p:grpSp>
          <p:nvGrpSpPr>
            <p:cNvPr id="132" name="Group 4">
              <a:extLst>
                <a:ext uri="{FF2B5EF4-FFF2-40B4-BE49-F238E27FC236}">
                  <a16:creationId xmlns:a16="http://schemas.microsoft.com/office/drawing/2014/main" id="{C17CDCCE-2F93-DBBE-838B-ED41279AD67C}"/>
                </a:ext>
              </a:extLst>
            </p:cNvPr>
            <p:cNvGrpSpPr>
              <a:grpSpLocks noChangeAspect="1"/>
            </p:cNvGrpSpPr>
            <p:nvPr/>
          </p:nvGrpSpPr>
          <p:grpSpPr bwMode="auto">
            <a:xfrm>
              <a:off x="5244797" y="2206027"/>
              <a:ext cx="350578" cy="354924"/>
              <a:chOff x="3114" y="1425"/>
              <a:chExt cx="1452" cy="1470"/>
            </a:xfrm>
            <a:solidFill>
              <a:schemeClr val="tx1"/>
            </a:solidFill>
          </p:grpSpPr>
          <p:sp>
            <p:nvSpPr>
              <p:cNvPr id="133" name="Freeform 132">
                <a:extLst>
                  <a:ext uri="{FF2B5EF4-FFF2-40B4-BE49-F238E27FC236}">
                    <a16:creationId xmlns:a16="http://schemas.microsoft.com/office/drawing/2014/main" id="{19DBE69B-5ECC-C4C2-D5AD-80469C0B1A64}"/>
                  </a:ext>
                </a:extLst>
              </p:cNvPr>
              <p:cNvSpPr>
                <a:spLocks noEditPoints="1"/>
              </p:cNvSpPr>
              <p:nvPr/>
            </p:nvSpPr>
            <p:spPr bwMode="auto">
              <a:xfrm>
                <a:off x="3114" y="1425"/>
                <a:ext cx="1452" cy="1470"/>
              </a:xfrm>
              <a:custGeom>
                <a:avLst/>
                <a:gdLst>
                  <a:gd name="T0" fmla="*/ 699 w 772"/>
                  <a:gd name="T1" fmla="*/ 53 h 781"/>
                  <a:gd name="T2" fmla="*/ 666 w 772"/>
                  <a:gd name="T3" fmla="*/ 41 h 781"/>
                  <a:gd name="T4" fmla="*/ 617 w 772"/>
                  <a:gd name="T5" fmla="*/ 0 h 781"/>
                  <a:gd name="T6" fmla="*/ 567 w 772"/>
                  <a:gd name="T7" fmla="*/ 52 h 781"/>
                  <a:gd name="T8" fmla="*/ 617 w 772"/>
                  <a:gd name="T9" fmla="*/ 103 h 781"/>
                  <a:gd name="T10" fmla="*/ 651 w 772"/>
                  <a:gd name="T11" fmla="*/ 90 h 781"/>
                  <a:gd name="T12" fmla="*/ 682 w 772"/>
                  <a:gd name="T13" fmla="*/ 101 h 781"/>
                  <a:gd name="T14" fmla="*/ 722 w 772"/>
                  <a:gd name="T15" fmla="*/ 165 h 781"/>
                  <a:gd name="T16" fmla="*/ 722 w 772"/>
                  <a:gd name="T17" fmla="*/ 622 h 781"/>
                  <a:gd name="T18" fmla="*/ 682 w 772"/>
                  <a:gd name="T19" fmla="*/ 685 h 781"/>
                  <a:gd name="T20" fmla="*/ 654 w 772"/>
                  <a:gd name="T21" fmla="*/ 695 h 781"/>
                  <a:gd name="T22" fmla="*/ 617 w 772"/>
                  <a:gd name="T23" fmla="*/ 678 h 781"/>
                  <a:gd name="T24" fmla="*/ 567 w 772"/>
                  <a:gd name="T25" fmla="*/ 730 h 781"/>
                  <a:gd name="T26" fmla="*/ 617 w 772"/>
                  <a:gd name="T27" fmla="*/ 781 h 781"/>
                  <a:gd name="T28" fmla="*/ 664 w 772"/>
                  <a:gd name="T29" fmla="*/ 746 h 781"/>
                  <a:gd name="T30" fmla="*/ 699 w 772"/>
                  <a:gd name="T31" fmla="*/ 734 h 781"/>
                  <a:gd name="T32" fmla="*/ 772 w 772"/>
                  <a:gd name="T33" fmla="*/ 622 h 781"/>
                  <a:gd name="T34" fmla="*/ 772 w 772"/>
                  <a:gd name="T35" fmla="*/ 165 h 781"/>
                  <a:gd name="T36" fmla="*/ 699 w 772"/>
                  <a:gd name="T37" fmla="*/ 53 h 781"/>
                  <a:gd name="T38" fmla="*/ 165 w 772"/>
                  <a:gd name="T39" fmla="*/ 678 h 781"/>
                  <a:gd name="T40" fmla="*/ 126 w 772"/>
                  <a:gd name="T41" fmla="*/ 698 h 781"/>
                  <a:gd name="T42" fmla="*/ 90 w 772"/>
                  <a:gd name="T43" fmla="*/ 685 h 781"/>
                  <a:gd name="T44" fmla="*/ 50 w 772"/>
                  <a:gd name="T45" fmla="*/ 627 h 781"/>
                  <a:gd name="T46" fmla="*/ 50 w 772"/>
                  <a:gd name="T47" fmla="*/ 160 h 781"/>
                  <a:gd name="T48" fmla="*/ 90 w 772"/>
                  <a:gd name="T49" fmla="*/ 102 h 781"/>
                  <a:gd name="T50" fmla="*/ 129 w 772"/>
                  <a:gd name="T51" fmla="*/ 87 h 781"/>
                  <a:gd name="T52" fmla="*/ 165 w 772"/>
                  <a:gd name="T53" fmla="*/ 103 h 781"/>
                  <a:gd name="T54" fmla="*/ 215 w 772"/>
                  <a:gd name="T55" fmla="*/ 52 h 781"/>
                  <a:gd name="T56" fmla="*/ 165 w 772"/>
                  <a:gd name="T57" fmla="*/ 0 h 781"/>
                  <a:gd name="T58" fmla="*/ 117 w 772"/>
                  <a:gd name="T59" fmla="*/ 37 h 781"/>
                  <a:gd name="T60" fmla="*/ 73 w 772"/>
                  <a:gd name="T61" fmla="*/ 53 h 781"/>
                  <a:gd name="T62" fmla="*/ 0 w 772"/>
                  <a:gd name="T63" fmla="*/ 160 h 781"/>
                  <a:gd name="T64" fmla="*/ 0 w 772"/>
                  <a:gd name="T65" fmla="*/ 627 h 781"/>
                  <a:gd name="T66" fmla="*/ 74 w 772"/>
                  <a:gd name="T67" fmla="*/ 733 h 781"/>
                  <a:gd name="T68" fmla="*/ 118 w 772"/>
                  <a:gd name="T69" fmla="*/ 749 h 781"/>
                  <a:gd name="T70" fmla="*/ 165 w 772"/>
                  <a:gd name="T71" fmla="*/ 781 h 781"/>
                  <a:gd name="T72" fmla="*/ 215 w 772"/>
                  <a:gd name="T73" fmla="*/ 730 h 781"/>
                  <a:gd name="T74" fmla="*/ 165 w 772"/>
                  <a:gd name="T75" fmla="*/ 678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2" h="781">
                    <a:moveTo>
                      <a:pt x="699" y="53"/>
                    </a:moveTo>
                    <a:cubicBezTo>
                      <a:pt x="666" y="41"/>
                      <a:pt x="666" y="41"/>
                      <a:pt x="666" y="41"/>
                    </a:cubicBezTo>
                    <a:cubicBezTo>
                      <a:pt x="661" y="18"/>
                      <a:pt x="641" y="0"/>
                      <a:pt x="617" y="0"/>
                    </a:cubicBezTo>
                    <a:cubicBezTo>
                      <a:pt x="589" y="0"/>
                      <a:pt x="567" y="23"/>
                      <a:pt x="567" y="52"/>
                    </a:cubicBezTo>
                    <a:cubicBezTo>
                      <a:pt x="567" y="80"/>
                      <a:pt x="589" y="103"/>
                      <a:pt x="617" y="103"/>
                    </a:cubicBezTo>
                    <a:cubicBezTo>
                      <a:pt x="630" y="103"/>
                      <a:pt x="642" y="98"/>
                      <a:pt x="651" y="90"/>
                    </a:cubicBezTo>
                    <a:cubicBezTo>
                      <a:pt x="682" y="101"/>
                      <a:pt x="682" y="101"/>
                      <a:pt x="682" y="101"/>
                    </a:cubicBezTo>
                    <a:cubicBezTo>
                      <a:pt x="704" y="109"/>
                      <a:pt x="722" y="139"/>
                      <a:pt x="722" y="165"/>
                    </a:cubicBezTo>
                    <a:cubicBezTo>
                      <a:pt x="722" y="622"/>
                      <a:pt x="722" y="622"/>
                      <a:pt x="722" y="622"/>
                    </a:cubicBezTo>
                    <a:cubicBezTo>
                      <a:pt x="722" y="648"/>
                      <a:pt x="704" y="677"/>
                      <a:pt x="682" y="685"/>
                    </a:cubicBezTo>
                    <a:cubicBezTo>
                      <a:pt x="654" y="695"/>
                      <a:pt x="654" y="695"/>
                      <a:pt x="654" y="695"/>
                    </a:cubicBezTo>
                    <a:cubicBezTo>
                      <a:pt x="644" y="685"/>
                      <a:pt x="631" y="678"/>
                      <a:pt x="617" y="678"/>
                    </a:cubicBezTo>
                    <a:cubicBezTo>
                      <a:pt x="589" y="678"/>
                      <a:pt x="567" y="701"/>
                      <a:pt x="567" y="730"/>
                    </a:cubicBezTo>
                    <a:cubicBezTo>
                      <a:pt x="567" y="758"/>
                      <a:pt x="589" y="781"/>
                      <a:pt x="617" y="781"/>
                    </a:cubicBezTo>
                    <a:cubicBezTo>
                      <a:pt x="639" y="781"/>
                      <a:pt x="657" y="766"/>
                      <a:pt x="664" y="746"/>
                    </a:cubicBezTo>
                    <a:cubicBezTo>
                      <a:pt x="699" y="734"/>
                      <a:pt x="699" y="734"/>
                      <a:pt x="699" y="734"/>
                    </a:cubicBezTo>
                    <a:cubicBezTo>
                      <a:pt x="740" y="719"/>
                      <a:pt x="772" y="670"/>
                      <a:pt x="772" y="622"/>
                    </a:cubicBezTo>
                    <a:cubicBezTo>
                      <a:pt x="772" y="165"/>
                      <a:pt x="772" y="165"/>
                      <a:pt x="772" y="165"/>
                    </a:cubicBezTo>
                    <a:cubicBezTo>
                      <a:pt x="772" y="117"/>
                      <a:pt x="740" y="68"/>
                      <a:pt x="699" y="53"/>
                    </a:cubicBezTo>
                    <a:moveTo>
                      <a:pt x="165" y="678"/>
                    </a:moveTo>
                    <a:cubicBezTo>
                      <a:pt x="149" y="678"/>
                      <a:pt x="135" y="686"/>
                      <a:pt x="126" y="698"/>
                    </a:cubicBezTo>
                    <a:cubicBezTo>
                      <a:pt x="90" y="685"/>
                      <a:pt x="90" y="685"/>
                      <a:pt x="90" y="685"/>
                    </a:cubicBezTo>
                    <a:cubicBezTo>
                      <a:pt x="69" y="677"/>
                      <a:pt x="50" y="650"/>
                      <a:pt x="50" y="627"/>
                    </a:cubicBezTo>
                    <a:cubicBezTo>
                      <a:pt x="50" y="160"/>
                      <a:pt x="50" y="160"/>
                      <a:pt x="50" y="160"/>
                    </a:cubicBezTo>
                    <a:cubicBezTo>
                      <a:pt x="50" y="136"/>
                      <a:pt x="69" y="109"/>
                      <a:pt x="90" y="102"/>
                    </a:cubicBezTo>
                    <a:cubicBezTo>
                      <a:pt x="129" y="87"/>
                      <a:pt x="129" y="87"/>
                      <a:pt x="129" y="87"/>
                    </a:cubicBezTo>
                    <a:cubicBezTo>
                      <a:pt x="138" y="97"/>
                      <a:pt x="151" y="103"/>
                      <a:pt x="165" y="103"/>
                    </a:cubicBezTo>
                    <a:cubicBezTo>
                      <a:pt x="193" y="103"/>
                      <a:pt x="215" y="80"/>
                      <a:pt x="215" y="52"/>
                    </a:cubicBezTo>
                    <a:cubicBezTo>
                      <a:pt x="215" y="23"/>
                      <a:pt x="193" y="0"/>
                      <a:pt x="165" y="0"/>
                    </a:cubicBezTo>
                    <a:cubicBezTo>
                      <a:pt x="142" y="0"/>
                      <a:pt x="123" y="16"/>
                      <a:pt x="117" y="37"/>
                    </a:cubicBezTo>
                    <a:cubicBezTo>
                      <a:pt x="73" y="53"/>
                      <a:pt x="73" y="53"/>
                      <a:pt x="73" y="53"/>
                    </a:cubicBezTo>
                    <a:cubicBezTo>
                      <a:pt x="32" y="68"/>
                      <a:pt x="0" y="115"/>
                      <a:pt x="0" y="160"/>
                    </a:cubicBezTo>
                    <a:cubicBezTo>
                      <a:pt x="0" y="627"/>
                      <a:pt x="0" y="627"/>
                      <a:pt x="0" y="627"/>
                    </a:cubicBezTo>
                    <a:cubicBezTo>
                      <a:pt x="0" y="672"/>
                      <a:pt x="32" y="719"/>
                      <a:pt x="74" y="733"/>
                    </a:cubicBezTo>
                    <a:cubicBezTo>
                      <a:pt x="118" y="749"/>
                      <a:pt x="118" y="749"/>
                      <a:pt x="118" y="749"/>
                    </a:cubicBezTo>
                    <a:cubicBezTo>
                      <a:pt x="126" y="769"/>
                      <a:pt x="144" y="781"/>
                      <a:pt x="165" y="781"/>
                    </a:cubicBezTo>
                    <a:cubicBezTo>
                      <a:pt x="193" y="781"/>
                      <a:pt x="215" y="758"/>
                      <a:pt x="215" y="730"/>
                    </a:cubicBezTo>
                    <a:cubicBezTo>
                      <a:pt x="215" y="701"/>
                      <a:pt x="193" y="678"/>
                      <a:pt x="165" y="6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3">
                <a:extLst>
                  <a:ext uri="{FF2B5EF4-FFF2-40B4-BE49-F238E27FC236}">
                    <a16:creationId xmlns:a16="http://schemas.microsoft.com/office/drawing/2014/main" id="{9B5BBD4A-649E-F4E5-52DE-705D51FE298F}"/>
                  </a:ext>
                </a:extLst>
              </p:cNvPr>
              <p:cNvSpPr>
                <a:spLocks noEditPoints="1"/>
              </p:cNvSpPr>
              <p:nvPr/>
            </p:nvSpPr>
            <p:spPr bwMode="auto">
              <a:xfrm>
                <a:off x="3409" y="1728"/>
                <a:ext cx="866" cy="851"/>
              </a:xfrm>
              <a:custGeom>
                <a:avLst/>
                <a:gdLst>
                  <a:gd name="T0" fmla="*/ 301 w 866"/>
                  <a:gd name="T1" fmla="*/ 520 h 851"/>
                  <a:gd name="T2" fmla="*/ 423 w 866"/>
                  <a:gd name="T3" fmla="*/ 226 h 851"/>
                  <a:gd name="T4" fmla="*/ 551 w 866"/>
                  <a:gd name="T5" fmla="*/ 520 h 851"/>
                  <a:gd name="T6" fmla="*/ 301 w 866"/>
                  <a:gd name="T7" fmla="*/ 520 h 851"/>
                  <a:gd name="T8" fmla="*/ 301 w 866"/>
                  <a:gd name="T9" fmla="*/ 520 h 851"/>
                  <a:gd name="T10" fmla="*/ 696 w 866"/>
                  <a:gd name="T11" fmla="*/ 851 h 851"/>
                  <a:gd name="T12" fmla="*/ 866 w 866"/>
                  <a:gd name="T13" fmla="*/ 851 h 851"/>
                  <a:gd name="T14" fmla="*/ 491 w 866"/>
                  <a:gd name="T15" fmla="*/ 0 h 851"/>
                  <a:gd name="T16" fmla="*/ 352 w 866"/>
                  <a:gd name="T17" fmla="*/ 2 h 851"/>
                  <a:gd name="T18" fmla="*/ 0 w 866"/>
                  <a:gd name="T19" fmla="*/ 851 h 851"/>
                  <a:gd name="T20" fmla="*/ 166 w 866"/>
                  <a:gd name="T21" fmla="*/ 849 h 851"/>
                  <a:gd name="T22" fmla="*/ 237 w 866"/>
                  <a:gd name="T23" fmla="*/ 674 h 851"/>
                  <a:gd name="T24" fmla="*/ 619 w 866"/>
                  <a:gd name="T25" fmla="*/ 674 h 851"/>
                  <a:gd name="T26" fmla="*/ 696 w 866"/>
                  <a:gd name="T27" fmla="*/ 851 h 851"/>
                  <a:gd name="T28" fmla="*/ 696 w 866"/>
                  <a:gd name="T29"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6" h="851">
                    <a:moveTo>
                      <a:pt x="301" y="520"/>
                    </a:moveTo>
                    <a:lnTo>
                      <a:pt x="423" y="226"/>
                    </a:lnTo>
                    <a:lnTo>
                      <a:pt x="551" y="520"/>
                    </a:lnTo>
                    <a:lnTo>
                      <a:pt x="301" y="520"/>
                    </a:lnTo>
                    <a:lnTo>
                      <a:pt x="301" y="520"/>
                    </a:lnTo>
                    <a:close/>
                    <a:moveTo>
                      <a:pt x="696" y="851"/>
                    </a:moveTo>
                    <a:lnTo>
                      <a:pt x="866" y="851"/>
                    </a:lnTo>
                    <a:lnTo>
                      <a:pt x="491" y="0"/>
                    </a:lnTo>
                    <a:lnTo>
                      <a:pt x="352" y="2"/>
                    </a:lnTo>
                    <a:lnTo>
                      <a:pt x="0" y="851"/>
                    </a:lnTo>
                    <a:lnTo>
                      <a:pt x="166" y="849"/>
                    </a:lnTo>
                    <a:lnTo>
                      <a:pt x="237" y="674"/>
                    </a:lnTo>
                    <a:lnTo>
                      <a:pt x="619" y="674"/>
                    </a:lnTo>
                    <a:lnTo>
                      <a:pt x="696" y="851"/>
                    </a:lnTo>
                    <a:lnTo>
                      <a:pt x="696" y="8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1" name="Group 140">
            <a:extLst>
              <a:ext uri="{FF2B5EF4-FFF2-40B4-BE49-F238E27FC236}">
                <a16:creationId xmlns:a16="http://schemas.microsoft.com/office/drawing/2014/main" id="{CF057883-170E-D019-BBE0-1F1191C61358}"/>
              </a:ext>
            </a:extLst>
          </p:cNvPr>
          <p:cNvGrpSpPr/>
          <p:nvPr/>
        </p:nvGrpSpPr>
        <p:grpSpPr>
          <a:xfrm>
            <a:off x="348349" y="3270081"/>
            <a:ext cx="602065" cy="618974"/>
            <a:chOff x="5105786" y="3534852"/>
            <a:chExt cx="602065" cy="618974"/>
          </a:xfrm>
        </p:grpSpPr>
        <p:sp>
          <p:nvSpPr>
            <p:cNvPr id="23" name="koppt-圆形">
              <a:extLst>
                <a:ext uri="{FF2B5EF4-FFF2-40B4-BE49-F238E27FC236}">
                  <a16:creationId xmlns:a16="http://schemas.microsoft.com/office/drawing/2014/main" id="{A1C7F37B-4EC9-CCFE-6FF0-D2B21403BA7B}"/>
                </a:ext>
              </a:extLst>
            </p:cNvPr>
            <p:cNvSpPr/>
            <p:nvPr/>
          </p:nvSpPr>
          <p:spPr>
            <a:xfrm>
              <a:off x="5105786" y="3534852"/>
              <a:ext cx="602065" cy="618974"/>
            </a:xfrm>
            <a:prstGeom prst="roundRect">
              <a:avLst>
                <a:gd name="adj" fmla="val 50000"/>
              </a:avLst>
            </a:prstGeom>
            <a:solidFill>
              <a:schemeClr val="tx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微软雅黑"/>
                <a:cs typeface="Roboto condensed"/>
              </a:endParaRPr>
            </a:p>
          </p:txBody>
        </p:sp>
        <p:grpSp>
          <p:nvGrpSpPr>
            <p:cNvPr id="135" name="组合 133">
              <a:extLst>
                <a:ext uri="{FF2B5EF4-FFF2-40B4-BE49-F238E27FC236}">
                  <a16:creationId xmlns:a16="http://schemas.microsoft.com/office/drawing/2014/main" id="{14375394-67DE-379E-9D3A-EDAF6569E351}"/>
                </a:ext>
              </a:extLst>
            </p:cNvPr>
            <p:cNvGrpSpPr/>
            <p:nvPr/>
          </p:nvGrpSpPr>
          <p:grpSpPr>
            <a:xfrm>
              <a:off x="5171489" y="3662758"/>
              <a:ext cx="459245" cy="398096"/>
              <a:chOff x="8885238" y="4429125"/>
              <a:chExt cx="584200" cy="506413"/>
            </a:xfrm>
            <a:solidFill>
              <a:schemeClr val="tx1"/>
            </a:solidFill>
          </p:grpSpPr>
          <p:sp>
            <p:nvSpPr>
              <p:cNvPr id="136" name="Freeform 212">
                <a:extLst>
                  <a:ext uri="{FF2B5EF4-FFF2-40B4-BE49-F238E27FC236}">
                    <a16:creationId xmlns:a16="http://schemas.microsoft.com/office/drawing/2014/main" id="{FD3408A1-E021-D702-6AA6-5FF10B0B5808}"/>
                  </a:ext>
                </a:extLst>
              </p:cNvPr>
              <p:cNvSpPr>
                <a:spLocks/>
              </p:cNvSpPr>
              <p:nvPr/>
            </p:nvSpPr>
            <p:spPr bwMode="auto">
              <a:xfrm>
                <a:off x="8885238" y="4643438"/>
                <a:ext cx="584200" cy="292100"/>
              </a:xfrm>
              <a:custGeom>
                <a:avLst/>
                <a:gdLst>
                  <a:gd name="T0" fmla="*/ 93 w 199"/>
                  <a:gd name="T1" fmla="*/ 99 h 99"/>
                  <a:gd name="T2" fmla="*/ 89 w 199"/>
                  <a:gd name="T3" fmla="*/ 98 h 99"/>
                  <a:gd name="T4" fmla="*/ 7 w 199"/>
                  <a:gd name="T5" fmla="*/ 47 h 99"/>
                  <a:gd name="T6" fmla="*/ 6 w 199"/>
                  <a:gd name="T7" fmla="*/ 46 h 99"/>
                  <a:gd name="T8" fmla="*/ 0 w 199"/>
                  <a:gd name="T9" fmla="*/ 25 h 99"/>
                  <a:gd name="T10" fmla="*/ 5 w 199"/>
                  <a:gd name="T11" fmla="*/ 15 h 99"/>
                  <a:gd name="T12" fmla="*/ 5 w 199"/>
                  <a:gd name="T13" fmla="*/ 14 h 99"/>
                  <a:gd name="T14" fmla="*/ 28 w 199"/>
                  <a:gd name="T15" fmla="*/ 17 h 99"/>
                  <a:gd name="T16" fmla="*/ 92 w 199"/>
                  <a:gd name="T17" fmla="*/ 54 h 99"/>
                  <a:gd name="T18" fmla="*/ 189 w 199"/>
                  <a:gd name="T19" fmla="*/ 1 h 99"/>
                  <a:gd name="T20" fmla="*/ 197 w 199"/>
                  <a:gd name="T21" fmla="*/ 4 h 99"/>
                  <a:gd name="T22" fmla="*/ 195 w 199"/>
                  <a:gd name="T23" fmla="*/ 12 h 99"/>
                  <a:gd name="T24" fmla="*/ 94 w 199"/>
                  <a:gd name="T25" fmla="*/ 66 h 99"/>
                  <a:gd name="T26" fmla="*/ 89 w 199"/>
                  <a:gd name="T27" fmla="*/ 66 h 99"/>
                  <a:gd name="T28" fmla="*/ 22 w 199"/>
                  <a:gd name="T29" fmla="*/ 28 h 99"/>
                  <a:gd name="T30" fmla="*/ 12 w 199"/>
                  <a:gd name="T31" fmla="*/ 24 h 99"/>
                  <a:gd name="T32" fmla="*/ 12 w 199"/>
                  <a:gd name="T33" fmla="*/ 24 h 99"/>
                  <a:gd name="T34" fmla="*/ 12 w 199"/>
                  <a:gd name="T35" fmla="*/ 25 h 99"/>
                  <a:gd name="T36" fmla="*/ 15 w 199"/>
                  <a:gd name="T37" fmla="*/ 38 h 99"/>
                  <a:gd name="T38" fmla="*/ 93 w 199"/>
                  <a:gd name="T39" fmla="*/ 86 h 99"/>
                  <a:gd name="T40" fmla="*/ 189 w 199"/>
                  <a:gd name="T41" fmla="*/ 30 h 99"/>
                  <a:gd name="T42" fmla="*/ 197 w 199"/>
                  <a:gd name="T43" fmla="*/ 32 h 99"/>
                  <a:gd name="T44" fmla="*/ 195 w 199"/>
                  <a:gd name="T45" fmla="*/ 40 h 99"/>
                  <a:gd name="T46" fmla="*/ 96 w 199"/>
                  <a:gd name="T47" fmla="*/ 98 h 99"/>
                  <a:gd name="T48" fmla="*/ 93 w 199"/>
                  <a:gd name="T4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99">
                    <a:moveTo>
                      <a:pt x="93" y="99"/>
                    </a:moveTo>
                    <a:cubicBezTo>
                      <a:pt x="91" y="99"/>
                      <a:pt x="90" y="99"/>
                      <a:pt x="89" y="98"/>
                    </a:cubicBezTo>
                    <a:cubicBezTo>
                      <a:pt x="7" y="47"/>
                      <a:pt x="7" y="47"/>
                      <a:pt x="7" y="47"/>
                    </a:cubicBezTo>
                    <a:cubicBezTo>
                      <a:pt x="7" y="47"/>
                      <a:pt x="6" y="47"/>
                      <a:pt x="6" y="46"/>
                    </a:cubicBezTo>
                    <a:cubicBezTo>
                      <a:pt x="5" y="45"/>
                      <a:pt x="0" y="39"/>
                      <a:pt x="0" y="25"/>
                    </a:cubicBezTo>
                    <a:cubicBezTo>
                      <a:pt x="0" y="19"/>
                      <a:pt x="2" y="17"/>
                      <a:pt x="5" y="15"/>
                    </a:cubicBezTo>
                    <a:cubicBezTo>
                      <a:pt x="5" y="14"/>
                      <a:pt x="5" y="14"/>
                      <a:pt x="5" y="14"/>
                    </a:cubicBezTo>
                    <a:cubicBezTo>
                      <a:pt x="12" y="9"/>
                      <a:pt x="23" y="14"/>
                      <a:pt x="28" y="17"/>
                    </a:cubicBezTo>
                    <a:cubicBezTo>
                      <a:pt x="31" y="19"/>
                      <a:pt x="69" y="41"/>
                      <a:pt x="92" y="54"/>
                    </a:cubicBezTo>
                    <a:cubicBezTo>
                      <a:pt x="189" y="1"/>
                      <a:pt x="189" y="1"/>
                      <a:pt x="189" y="1"/>
                    </a:cubicBezTo>
                    <a:cubicBezTo>
                      <a:pt x="192" y="0"/>
                      <a:pt x="196" y="1"/>
                      <a:pt x="197" y="4"/>
                    </a:cubicBezTo>
                    <a:cubicBezTo>
                      <a:pt x="199" y="6"/>
                      <a:pt x="198" y="10"/>
                      <a:pt x="195" y="12"/>
                    </a:cubicBezTo>
                    <a:cubicBezTo>
                      <a:pt x="94" y="66"/>
                      <a:pt x="94" y="66"/>
                      <a:pt x="94" y="66"/>
                    </a:cubicBezTo>
                    <a:cubicBezTo>
                      <a:pt x="93" y="67"/>
                      <a:pt x="90" y="67"/>
                      <a:pt x="89" y="66"/>
                    </a:cubicBezTo>
                    <a:cubicBezTo>
                      <a:pt x="86" y="65"/>
                      <a:pt x="26" y="30"/>
                      <a:pt x="22" y="28"/>
                    </a:cubicBezTo>
                    <a:cubicBezTo>
                      <a:pt x="17" y="25"/>
                      <a:pt x="13" y="24"/>
                      <a:pt x="12" y="24"/>
                    </a:cubicBezTo>
                    <a:cubicBezTo>
                      <a:pt x="12" y="24"/>
                      <a:pt x="12" y="24"/>
                      <a:pt x="12" y="24"/>
                    </a:cubicBezTo>
                    <a:cubicBezTo>
                      <a:pt x="12" y="24"/>
                      <a:pt x="12" y="24"/>
                      <a:pt x="12" y="25"/>
                    </a:cubicBezTo>
                    <a:cubicBezTo>
                      <a:pt x="12" y="32"/>
                      <a:pt x="14" y="36"/>
                      <a:pt x="15" y="38"/>
                    </a:cubicBezTo>
                    <a:cubicBezTo>
                      <a:pt x="93" y="86"/>
                      <a:pt x="93" y="86"/>
                      <a:pt x="93" y="86"/>
                    </a:cubicBezTo>
                    <a:cubicBezTo>
                      <a:pt x="189" y="30"/>
                      <a:pt x="189" y="30"/>
                      <a:pt x="189" y="30"/>
                    </a:cubicBezTo>
                    <a:cubicBezTo>
                      <a:pt x="192" y="28"/>
                      <a:pt x="195" y="29"/>
                      <a:pt x="197" y="32"/>
                    </a:cubicBezTo>
                    <a:cubicBezTo>
                      <a:pt x="199" y="35"/>
                      <a:pt x="198" y="39"/>
                      <a:pt x="195" y="40"/>
                    </a:cubicBezTo>
                    <a:cubicBezTo>
                      <a:pt x="96" y="98"/>
                      <a:pt x="96" y="98"/>
                      <a:pt x="96" y="98"/>
                    </a:cubicBezTo>
                    <a:cubicBezTo>
                      <a:pt x="95" y="99"/>
                      <a:pt x="94" y="99"/>
                      <a:pt x="93"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3">
                <a:extLst>
                  <a:ext uri="{FF2B5EF4-FFF2-40B4-BE49-F238E27FC236}">
                    <a16:creationId xmlns:a16="http://schemas.microsoft.com/office/drawing/2014/main" id="{DDC17A7F-28C2-2F58-D92F-6026FE29882F}"/>
                  </a:ext>
                </a:extLst>
              </p:cNvPr>
              <p:cNvSpPr>
                <a:spLocks/>
              </p:cNvSpPr>
              <p:nvPr/>
            </p:nvSpPr>
            <p:spPr bwMode="auto">
              <a:xfrm>
                <a:off x="9380538" y="4659313"/>
                <a:ext cx="65088" cy="114300"/>
              </a:xfrm>
              <a:custGeom>
                <a:avLst/>
                <a:gdLst>
                  <a:gd name="T0" fmla="*/ 16 w 22"/>
                  <a:gd name="T1" fmla="*/ 39 h 39"/>
                  <a:gd name="T2" fmla="*/ 11 w 22"/>
                  <a:gd name="T3" fmla="*/ 37 h 39"/>
                  <a:gd name="T4" fmla="*/ 7 w 22"/>
                  <a:gd name="T5" fmla="*/ 5 h 39"/>
                  <a:gd name="T6" fmla="*/ 15 w 22"/>
                  <a:gd name="T7" fmla="*/ 1 h 39"/>
                  <a:gd name="T8" fmla="*/ 18 w 22"/>
                  <a:gd name="T9" fmla="*/ 9 h 39"/>
                  <a:gd name="T10" fmla="*/ 20 w 22"/>
                  <a:gd name="T11" fmla="*/ 29 h 39"/>
                  <a:gd name="T12" fmla="*/ 20 w 22"/>
                  <a:gd name="T13" fmla="*/ 38 h 39"/>
                  <a:gd name="T14" fmla="*/ 16 w 2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9">
                    <a:moveTo>
                      <a:pt x="16" y="39"/>
                    </a:moveTo>
                    <a:cubicBezTo>
                      <a:pt x="14" y="39"/>
                      <a:pt x="12" y="38"/>
                      <a:pt x="11" y="37"/>
                    </a:cubicBezTo>
                    <a:cubicBezTo>
                      <a:pt x="0" y="24"/>
                      <a:pt x="7" y="6"/>
                      <a:pt x="7" y="5"/>
                    </a:cubicBezTo>
                    <a:cubicBezTo>
                      <a:pt x="8" y="2"/>
                      <a:pt x="11" y="0"/>
                      <a:pt x="15" y="1"/>
                    </a:cubicBezTo>
                    <a:cubicBezTo>
                      <a:pt x="18" y="3"/>
                      <a:pt x="19" y="6"/>
                      <a:pt x="18" y="9"/>
                    </a:cubicBezTo>
                    <a:cubicBezTo>
                      <a:pt x="18" y="9"/>
                      <a:pt x="14" y="21"/>
                      <a:pt x="20" y="29"/>
                    </a:cubicBezTo>
                    <a:cubicBezTo>
                      <a:pt x="22" y="32"/>
                      <a:pt x="22" y="36"/>
                      <a:pt x="20" y="38"/>
                    </a:cubicBezTo>
                    <a:cubicBezTo>
                      <a:pt x="18" y="39"/>
                      <a:pt x="17" y="39"/>
                      <a:pt x="1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14">
                <a:extLst>
                  <a:ext uri="{FF2B5EF4-FFF2-40B4-BE49-F238E27FC236}">
                    <a16:creationId xmlns:a16="http://schemas.microsoft.com/office/drawing/2014/main" id="{90DF460B-DC6C-15A8-6865-9535CABCECB6}"/>
                  </a:ext>
                </a:extLst>
              </p:cNvPr>
              <p:cNvSpPr>
                <a:spLocks noEditPoints="1"/>
              </p:cNvSpPr>
              <p:nvPr/>
            </p:nvSpPr>
            <p:spPr bwMode="auto">
              <a:xfrm>
                <a:off x="8885238" y="4429125"/>
                <a:ext cx="584200" cy="417513"/>
              </a:xfrm>
              <a:custGeom>
                <a:avLst/>
                <a:gdLst>
                  <a:gd name="T0" fmla="*/ 93 w 199"/>
                  <a:gd name="T1" fmla="*/ 142 h 142"/>
                  <a:gd name="T2" fmla="*/ 89 w 199"/>
                  <a:gd name="T3" fmla="*/ 141 h 142"/>
                  <a:gd name="T4" fmla="*/ 7 w 199"/>
                  <a:gd name="T5" fmla="*/ 90 h 142"/>
                  <a:gd name="T6" fmla="*/ 6 w 199"/>
                  <a:gd name="T7" fmla="*/ 89 h 142"/>
                  <a:gd name="T8" fmla="*/ 0 w 199"/>
                  <a:gd name="T9" fmla="*/ 67 h 142"/>
                  <a:gd name="T10" fmla="*/ 5 w 199"/>
                  <a:gd name="T11" fmla="*/ 57 h 142"/>
                  <a:gd name="T12" fmla="*/ 5 w 199"/>
                  <a:gd name="T13" fmla="*/ 57 h 142"/>
                  <a:gd name="T14" fmla="*/ 5 w 199"/>
                  <a:gd name="T15" fmla="*/ 57 h 142"/>
                  <a:gd name="T16" fmla="*/ 8 w 199"/>
                  <a:gd name="T17" fmla="*/ 55 h 142"/>
                  <a:gd name="T18" fmla="*/ 112 w 199"/>
                  <a:gd name="T19" fmla="*/ 1 h 142"/>
                  <a:gd name="T20" fmla="*/ 118 w 199"/>
                  <a:gd name="T21" fmla="*/ 1 h 142"/>
                  <a:gd name="T22" fmla="*/ 195 w 199"/>
                  <a:gd name="T23" fmla="*/ 44 h 142"/>
                  <a:gd name="T24" fmla="*/ 198 w 199"/>
                  <a:gd name="T25" fmla="*/ 49 h 142"/>
                  <a:gd name="T26" fmla="*/ 195 w 199"/>
                  <a:gd name="T27" fmla="*/ 54 h 142"/>
                  <a:gd name="T28" fmla="*/ 94 w 199"/>
                  <a:gd name="T29" fmla="*/ 109 h 142"/>
                  <a:gd name="T30" fmla="*/ 89 w 199"/>
                  <a:gd name="T31" fmla="*/ 109 h 142"/>
                  <a:gd name="T32" fmla="*/ 22 w 199"/>
                  <a:gd name="T33" fmla="*/ 70 h 142"/>
                  <a:gd name="T34" fmla="*/ 12 w 199"/>
                  <a:gd name="T35" fmla="*/ 67 h 142"/>
                  <a:gd name="T36" fmla="*/ 12 w 199"/>
                  <a:gd name="T37" fmla="*/ 67 h 142"/>
                  <a:gd name="T38" fmla="*/ 12 w 199"/>
                  <a:gd name="T39" fmla="*/ 67 h 142"/>
                  <a:gd name="T40" fmla="*/ 15 w 199"/>
                  <a:gd name="T41" fmla="*/ 80 h 142"/>
                  <a:gd name="T42" fmla="*/ 93 w 199"/>
                  <a:gd name="T43" fmla="*/ 129 h 142"/>
                  <a:gd name="T44" fmla="*/ 189 w 199"/>
                  <a:gd name="T45" fmla="*/ 73 h 142"/>
                  <a:gd name="T46" fmla="*/ 197 w 199"/>
                  <a:gd name="T47" fmla="*/ 75 h 142"/>
                  <a:gd name="T48" fmla="*/ 195 w 199"/>
                  <a:gd name="T49" fmla="*/ 83 h 142"/>
                  <a:gd name="T50" fmla="*/ 96 w 199"/>
                  <a:gd name="T51" fmla="*/ 141 h 142"/>
                  <a:gd name="T52" fmla="*/ 93 w 199"/>
                  <a:gd name="T53" fmla="*/ 142 h 142"/>
                  <a:gd name="T54" fmla="*/ 27 w 199"/>
                  <a:gd name="T55" fmla="*/ 59 h 142"/>
                  <a:gd name="T56" fmla="*/ 28 w 199"/>
                  <a:gd name="T57" fmla="*/ 60 h 142"/>
                  <a:gd name="T58" fmla="*/ 92 w 199"/>
                  <a:gd name="T59" fmla="*/ 97 h 142"/>
                  <a:gd name="T60" fmla="*/ 179 w 199"/>
                  <a:gd name="T61" fmla="*/ 49 h 142"/>
                  <a:gd name="T62" fmla="*/ 115 w 199"/>
                  <a:gd name="T63" fmla="*/ 13 h 142"/>
                  <a:gd name="T64" fmla="*/ 27 w 199"/>
                  <a:gd name="T6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42">
                    <a:moveTo>
                      <a:pt x="93" y="142"/>
                    </a:moveTo>
                    <a:cubicBezTo>
                      <a:pt x="91" y="142"/>
                      <a:pt x="90" y="141"/>
                      <a:pt x="89" y="141"/>
                    </a:cubicBezTo>
                    <a:cubicBezTo>
                      <a:pt x="7" y="90"/>
                      <a:pt x="7" y="90"/>
                      <a:pt x="7" y="90"/>
                    </a:cubicBezTo>
                    <a:cubicBezTo>
                      <a:pt x="7" y="90"/>
                      <a:pt x="6" y="89"/>
                      <a:pt x="6" y="89"/>
                    </a:cubicBezTo>
                    <a:cubicBezTo>
                      <a:pt x="5" y="88"/>
                      <a:pt x="0" y="82"/>
                      <a:pt x="0" y="67"/>
                    </a:cubicBezTo>
                    <a:cubicBezTo>
                      <a:pt x="0" y="62"/>
                      <a:pt x="2" y="59"/>
                      <a:pt x="5" y="57"/>
                    </a:cubicBezTo>
                    <a:cubicBezTo>
                      <a:pt x="5" y="57"/>
                      <a:pt x="5" y="57"/>
                      <a:pt x="5" y="57"/>
                    </a:cubicBezTo>
                    <a:cubicBezTo>
                      <a:pt x="5" y="57"/>
                      <a:pt x="5" y="57"/>
                      <a:pt x="5" y="57"/>
                    </a:cubicBezTo>
                    <a:cubicBezTo>
                      <a:pt x="6" y="56"/>
                      <a:pt x="7" y="56"/>
                      <a:pt x="8" y="55"/>
                    </a:cubicBezTo>
                    <a:cubicBezTo>
                      <a:pt x="112" y="1"/>
                      <a:pt x="112" y="1"/>
                      <a:pt x="112" y="1"/>
                    </a:cubicBezTo>
                    <a:cubicBezTo>
                      <a:pt x="114" y="0"/>
                      <a:pt x="116" y="0"/>
                      <a:pt x="118" y="1"/>
                    </a:cubicBezTo>
                    <a:cubicBezTo>
                      <a:pt x="195" y="44"/>
                      <a:pt x="195" y="44"/>
                      <a:pt x="195" y="44"/>
                    </a:cubicBezTo>
                    <a:cubicBezTo>
                      <a:pt x="197" y="45"/>
                      <a:pt x="198" y="47"/>
                      <a:pt x="198" y="49"/>
                    </a:cubicBezTo>
                    <a:cubicBezTo>
                      <a:pt x="198" y="51"/>
                      <a:pt x="197" y="53"/>
                      <a:pt x="195" y="54"/>
                    </a:cubicBezTo>
                    <a:cubicBezTo>
                      <a:pt x="94" y="109"/>
                      <a:pt x="94" y="109"/>
                      <a:pt x="94" y="109"/>
                    </a:cubicBezTo>
                    <a:cubicBezTo>
                      <a:pt x="93" y="110"/>
                      <a:pt x="90" y="110"/>
                      <a:pt x="89" y="109"/>
                    </a:cubicBezTo>
                    <a:cubicBezTo>
                      <a:pt x="86" y="108"/>
                      <a:pt x="26" y="73"/>
                      <a:pt x="22" y="70"/>
                    </a:cubicBezTo>
                    <a:cubicBezTo>
                      <a:pt x="17" y="67"/>
                      <a:pt x="14" y="66"/>
                      <a:pt x="12" y="67"/>
                    </a:cubicBezTo>
                    <a:cubicBezTo>
                      <a:pt x="12" y="67"/>
                      <a:pt x="12" y="67"/>
                      <a:pt x="12" y="67"/>
                    </a:cubicBezTo>
                    <a:cubicBezTo>
                      <a:pt x="12" y="67"/>
                      <a:pt x="12" y="67"/>
                      <a:pt x="12" y="67"/>
                    </a:cubicBezTo>
                    <a:cubicBezTo>
                      <a:pt x="12" y="75"/>
                      <a:pt x="14" y="79"/>
                      <a:pt x="15" y="80"/>
                    </a:cubicBezTo>
                    <a:cubicBezTo>
                      <a:pt x="93" y="129"/>
                      <a:pt x="93" y="129"/>
                      <a:pt x="93" y="129"/>
                    </a:cubicBezTo>
                    <a:cubicBezTo>
                      <a:pt x="189" y="73"/>
                      <a:pt x="189" y="73"/>
                      <a:pt x="189" y="73"/>
                    </a:cubicBezTo>
                    <a:cubicBezTo>
                      <a:pt x="192" y="71"/>
                      <a:pt x="195" y="72"/>
                      <a:pt x="197" y="75"/>
                    </a:cubicBezTo>
                    <a:cubicBezTo>
                      <a:pt x="199" y="78"/>
                      <a:pt x="198" y="81"/>
                      <a:pt x="195" y="83"/>
                    </a:cubicBezTo>
                    <a:cubicBezTo>
                      <a:pt x="96" y="141"/>
                      <a:pt x="96" y="141"/>
                      <a:pt x="96" y="141"/>
                    </a:cubicBezTo>
                    <a:cubicBezTo>
                      <a:pt x="95" y="141"/>
                      <a:pt x="94" y="142"/>
                      <a:pt x="93" y="142"/>
                    </a:cubicBezTo>
                    <a:close/>
                    <a:moveTo>
                      <a:pt x="27" y="59"/>
                    </a:moveTo>
                    <a:cubicBezTo>
                      <a:pt x="27" y="59"/>
                      <a:pt x="28" y="60"/>
                      <a:pt x="28" y="60"/>
                    </a:cubicBezTo>
                    <a:cubicBezTo>
                      <a:pt x="31" y="62"/>
                      <a:pt x="69" y="84"/>
                      <a:pt x="92" y="97"/>
                    </a:cubicBezTo>
                    <a:cubicBezTo>
                      <a:pt x="179" y="49"/>
                      <a:pt x="179" y="49"/>
                      <a:pt x="179" y="49"/>
                    </a:cubicBezTo>
                    <a:cubicBezTo>
                      <a:pt x="115" y="13"/>
                      <a:pt x="115" y="13"/>
                      <a:pt x="115" y="13"/>
                    </a:cubicBezTo>
                    <a:lnTo>
                      <a:pt x="2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15">
                <a:extLst>
                  <a:ext uri="{FF2B5EF4-FFF2-40B4-BE49-F238E27FC236}">
                    <a16:creationId xmlns:a16="http://schemas.microsoft.com/office/drawing/2014/main" id="{28C29B34-BDA8-6826-36C6-5143118D1565}"/>
                  </a:ext>
                </a:extLst>
              </p:cNvPr>
              <p:cNvSpPr>
                <a:spLocks/>
              </p:cNvSpPr>
              <p:nvPr/>
            </p:nvSpPr>
            <p:spPr bwMode="auto">
              <a:xfrm>
                <a:off x="9380538" y="4570413"/>
                <a:ext cx="65088" cy="114300"/>
              </a:xfrm>
              <a:custGeom>
                <a:avLst/>
                <a:gdLst>
                  <a:gd name="T0" fmla="*/ 16 w 22"/>
                  <a:gd name="T1" fmla="*/ 39 h 39"/>
                  <a:gd name="T2" fmla="*/ 11 w 22"/>
                  <a:gd name="T3" fmla="*/ 37 h 39"/>
                  <a:gd name="T4" fmla="*/ 7 w 22"/>
                  <a:gd name="T5" fmla="*/ 5 h 39"/>
                  <a:gd name="T6" fmla="*/ 15 w 22"/>
                  <a:gd name="T7" fmla="*/ 1 h 39"/>
                  <a:gd name="T8" fmla="*/ 18 w 22"/>
                  <a:gd name="T9" fmla="*/ 9 h 39"/>
                  <a:gd name="T10" fmla="*/ 20 w 22"/>
                  <a:gd name="T11" fmla="*/ 29 h 39"/>
                  <a:gd name="T12" fmla="*/ 20 w 22"/>
                  <a:gd name="T13" fmla="*/ 37 h 39"/>
                  <a:gd name="T14" fmla="*/ 16 w 2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9">
                    <a:moveTo>
                      <a:pt x="16" y="39"/>
                    </a:moveTo>
                    <a:cubicBezTo>
                      <a:pt x="14" y="39"/>
                      <a:pt x="12" y="38"/>
                      <a:pt x="11" y="37"/>
                    </a:cubicBezTo>
                    <a:cubicBezTo>
                      <a:pt x="0" y="23"/>
                      <a:pt x="7" y="5"/>
                      <a:pt x="7" y="5"/>
                    </a:cubicBezTo>
                    <a:cubicBezTo>
                      <a:pt x="8" y="2"/>
                      <a:pt x="11" y="0"/>
                      <a:pt x="15" y="1"/>
                    </a:cubicBezTo>
                    <a:cubicBezTo>
                      <a:pt x="18" y="2"/>
                      <a:pt x="19" y="6"/>
                      <a:pt x="18" y="9"/>
                    </a:cubicBezTo>
                    <a:cubicBezTo>
                      <a:pt x="18" y="9"/>
                      <a:pt x="14" y="21"/>
                      <a:pt x="20" y="29"/>
                    </a:cubicBezTo>
                    <a:cubicBezTo>
                      <a:pt x="22" y="32"/>
                      <a:pt x="22" y="35"/>
                      <a:pt x="20" y="37"/>
                    </a:cubicBezTo>
                    <a:cubicBezTo>
                      <a:pt x="18" y="38"/>
                      <a:pt x="17" y="39"/>
                      <a:pt x="1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16">
                <a:extLst>
                  <a:ext uri="{FF2B5EF4-FFF2-40B4-BE49-F238E27FC236}">
                    <a16:creationId xmlns:a16="http://schemas.microsoft.com/office/drawing/2014/main" id="{33433FAC-03DA-F173-1256-925DA5C7FFC8}"/>
                  </a:ext>
                </a:extLst>
              </p:cNvPr>
              <p:cNvSpPr>
                <a:spLocks/>
              </p:cNvSpPr>
              <p:nvPr/>
            </p:nvSpPr>
            <p:spPr bwMode="auto">
              <a:xfrm>
                <a:off x="8902701" y="4435475"/>
                <a:ext cx="557213" cy="311150"/>
              </a:xfrm>
              <a:custGeom>
                <a:avLst/>
                <a:gdLst>
                  <a:gd name="T0" fmla="*/ 188 w 190"/>
                  <a:gd name="T1" fmla="*/ 44 h 106"/>
                  <a:gd name="T2" fmla="*/ 111 w 190"/>
                  <a:gd name="T3" fmla="*/ 1 h 106"/>
                  <a:gd name="T4" fmla="*/ 107 w 190"/>
                  <a:gd name="T5" fmla="*/ 1 h 106"/>
                  <a:gd name="T6" fmla="*/ 3 w 190"/>
                  <a:gd name="T7" fmla="*/ 55 h 106"/>
                  <a:gd name="T8" fmla="*/ 1 w 190"/>
                  <a:gd name="T9" fmla="*/ 60 h 106"/>
                  <a:gd name="T10" fmla="*/ 5 w 190"/>
                  <a:gd name="T11" fmla="*/ 63 h 106"/>
                  <a:gd name="T12" fmla="*/ 14 w 190"/>
                  <a:gd name="T13" fmla="*/ 65 h 106"/>
                  <a:gd name="T14" fmla="*/ 84 w 190"/>
                  <a:gd name="T15" fmla="*/ 105 h 106"/>
                  <a:gd name="T16" fmla="*/ 86 w 190"/>
                  <a:gd name="T17" fmla="*/ 106 h 106"/>
                  <a:gd name="T18" fmla="*/ 88 w 190"/>
                  <a:gd name="T19" fmla="*/ 105 h 106"/>
                  <a:gd name="T20" fmla="*/ 188 w 190"/>
                  <a:gd name="T21" fmla="*/ 51 h 106"/>
                  <a:gd name="T22" fmla="*/ 190 w 190"/>
                  <a:gd name="T23" fmla="*/ 47 h 106"/>
                  <a:gd name="T24" fmla="*/ 188 w 190"/>
                  <a:gd name="T25" fmla="*/ 4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6">
                    <a:moveTo>
                      <a:pt x="188" y="44"/>
                    </a:moveTo>
                    <a:cubicBezTo>
                      <a:pt x="111" y="1"/>
                      <a:pt x="111" y="1"/>
                      <a:pt x="111" y="1"/>
                    </a:cubicBezTo>
                    <a:cubicBezTo>
                      <a:pt x="109" y="0"/>
                      <a:pt x="108" y="0"/>
                      <a:pt x="107" y="1"/>
                    </a:cubicBezTo>
                    <a:cubicBezTo>
                      <a:pt x="3" y="55"/>
                      <a:pt x="3" y="55"/>
                      <a:pt x="3" y="55"/>
                    </a:cubicBezTo>
                    <a:cubicBezTo>
                      <a:pt x="1" y="56"/>
                      <a:pt x="0" y="58"/>
                      <a:pt x="1" y="60"/>
                    </a:cubicBezTo>
                    <a:cubicBezTo>
                      <a:pt x="1" y="62"/>
                      <a:pt x="4" y="63"/>
                      <a:pt x="5" y="63"/>
                    </a:cubicBezTo>
                    <a:cubicBezTo>
                      <a:pt x="6" y="63"/>
                      <a:pt x="9" y="62"/>
                      <a:pt x="14" y="65"/>
                    </a:cubicBezTo>
                    <a:cubicBezTo>
                      <a:pt x="84" y="105"/>
                      <a:pt x="84" y="105"/>
                      <a:pt x="84" y="105"/>
                    </a:cubicBezTo>
                    <a:cubicBezTo>
                      <a:pt x="84" y="106"/>
                      <a:pt x="85" y="106"/>
                      <a:pt x="86" y="106"/>
                    </a:cubicBezTo>
                    <a:cubicBezTo>
                      <a:pt x="86" y="106"/>
                      <a:pt x="87" y="106"/>
                      <a:pt x="88" y="105"/>
                    </a:cubicBezTo>
                    <a:cubicBezTo>
                      <a:pt x="188" y="51"/>
                      <a:pt x="188" y="51"/>
                      <a:pt x="188" y="51"/>
                    </a:cubicBezTo>
                    <a:cubicBezTo>
                      <a:pt x="189" y="50"/>
                      <a:pt x="190" y="49"/>
                      <a:pt x="190" y="47"/>
                    </a:cubicBezTo>
                    <a:cubicBezTo>
                      <a:pt x="190" y="46"/>
                      <a:pt x="189" y="44"/>
                      <a:pt x="18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Group 9">
            <a:extLst>
              <a:ext uri="{FF2B5EF4-FFF2-40B4-BE49-F238E27FC236}">
                <a16:creationId xmlns:a16="http://schemas.microsoft.com/office/drawing/2014/main" id="{3CB204C6-FFA6-AAE7-7CDC-A1B40D6CEDDD}"/>
              </a:ext>
            </a:extLst>
          </p:cNvPr>
          <p:cNvGrpSpPr/>
          <p:nvPr/>
        </p:nvGrpSpPr>
        <p:grpSpPr>
          <a:xfrm>
            <a:off x="3940175" y="923758"/>
            <a:ext cx="4672641" cy="3723967"/>
            <a:chOff x="3940175" y="923758"/>
            <a:chExt cx="4672641" cy="3723967"/>
          </a:xfrm>
        </p:grpSpPr>
        <p:grpSp>
          <p:nvGrpSpPr>
            <p:cNvPr id="5" name="Group 4">
              <a:extLst>
                <a:ext uri="{FF2B5EF4-FFF2-40B4-BE49-F238E27FC236}">
                  <a16:creationId xmlns:a16="http://schemas.microsoft.com/office/drawing/2014/main" id="{E99F96F7-E4F1-D0A5-EC46-CC168D0A4133}"/>
                </a:ext>
              </a:extLst>
            </p:cNvPr>
            <p:cNvGrpSpPr/>
            <p:nvPr/>
          </p:nvGrpSpPr>
          <p:grpSpPr>
            <a:xfrm>
              <a:off x="3940175" y="923758"/>
              <a:ext cx="4672641" cy="3723967"/>
              <a:chOff x="3940175" y="923758"/>
              <a:chExt cx="4672641" cy="3723967"/>
            </a:xfrm>
          </p:grpSpPr>
          <p:sp>
            <p:nvSpPr>
              <p:cNvPr id="3" name="Rectangle 2">
                <a:extLst>
                  <a:ext uri="{FF2B5EF4-FFF2-40B4-BE49-F238E27FC236}">
                    <a16:creationId xmlns:a16="http://schemas.microsoft.com/office/drawing/2014/main" id="{ED4F851B-11AF-6EAE-CC58-B16CB43DF31E}"/>
                  </a:ext>
                </a:extLst>
              </p:cNvPr>
              <p:cNvSpPr/>
              <p:nvPr/>
            </p:nvSpPr>
            <p:spPr>
              <a:xfrm>
                <a:off x="4328035" y="923758"/>
                <a:ext cx="4284781" cy="3723967"/>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id="{5DD7B707-355B-7CD1-C836-158A63FBCD6E}"/>
                  </a:ext>
                </a:extLst>
              </p:cNvPr>
              <p:cNvSpPr/>
              <p:nvPr/>
            </p:nvSpPr>
            <p:spPr>
              <a:xfrm rot="16200000">
                <a:off x="2272121" y="2591812"/>
                <a:ext cx="3723967" cy="387859"/>
              </a:xfrm>
              <a:custGeom>
                <a:avLst/>
                <a:gdLst>
                  <a:gd name="connsiteX0" fmla="*/ 0 w 3723967"/>
                  <a:gd name="connsiteY0" fmla="*/ 287968 h 287968"/>
                  <a:gd name="connsiteX1" fmla="*/ 1861984 w 3723967"/>
                  <a:gd name="connsiteY1" fmla="*/ 0 h 287968"/>
                  <a:gd name="connsiteX2" fmla="*/ 3723967 w 3723967"/>
                  <a:gd name="connsiteY2" fmla="*/ 287968 h 287968"/>
                  <a:gd name="connsiteX3" fmla="*/ 0 w 3723967"/>
                  <a:gd name="connsiteY3" fmla="*/ 287968 h 287968"/>
                  <a:gd name="connsiteX0" fmla="*/ 0 w 3723967"/>
                  <a:gd name="connsiteY0" fmla="*/ 387859 h 387859"/>
                  <a:gd name="connsiteX1" fmla="*/ 3337318 w 3723967"/>
                  <a:gd name="connsiteY1" fmla="*/ 0 h 387859"/>
                  <a:gd name="connsiteX2" fmla="*/ 3723967 w 3723967"/>
                  <a:gd name="connsiteY2" fmla="*/ 387859 h 387859"/>
                  <a:gd name="connsiteX3" fmla="*/ 0 w 3723967"/>
                  <a:gd name="connsiteY3" fmla="*/ 387859 h 387859"/>
                </a:gdLst>
                <a:ahLst/>
                <a:cxnLst>
                  <a:cxn ang="0">
                    <a:pos x="connsiteX0" y="connsiteY0"/>
                  </a:cxn>
                  <a:cxn ang="0">
                    <a:pos x="connsiteX1" y="connsiteY1"/>
                  </a:cxn>
                  <a:cxn ang="0">
                    <a:pos x="connsiteX2" y="connsiteY2"/>
                  </a:cxn>
                  <a:cxn ang="0">
                    <a:pos x="connsiteX3" y="connsiteY3"/>
                  </a:cxn>
                </a:cxnLst>
                <a:rect l="l" t="t" r="r" b="b"/>
                <a:pathLst>
                  <a:path w="3723967" h="387859">
                    <a:moveTo>
                      <a:pt x="0" y="387859"/>
                    </a:moveTo>
                    <a:lnTo>
                      <a:pt x="3337318" y="0"/>
                    </a:lnTo>
                    <a:lnTo>
                      <a:pt x="3723967" y="387859"/>
                    </a:lnTo>
                    <a:lnTo>
                      <a:pt x="0" y="38785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A5FD0E9D-6F63-5F44-0E02-4E15FD199A1F}"/>
                </a:ext>
              </a:extLst>
            </p:cNvPr>
            <p:cNvPicPr>
              <a:picLocks noChangeAspect="1"/>
            </p:cNvPicPr>
            <p:nvPr/>
          </p:nvPicPr>
          <p:blipFill>
            <a:blip r:embed="rId3"/>
            <a:stretch>
              <a:fillRect/>
            </a:stretch>
          </p:blipFill>
          <p:spPr>
            <a:xfrm>
              <a:off x="4328034" y="1377112"/>
              <a:ext cx="4284782" cy="3252904"/>
            </a:xfrm>
            <a:prstGeom prst="rect">
              <a:avLst/>
            </a:prstGeom>
          </p:spPr>
        </p:pic>
        <p:pic>
          <p:nvPicPr>
            <p:cNvPr id="1026" name="Picture 2" descr="PostgreSQL: Open Source Databases | OVHcloud">
              <a:extLst>
                <a:ext uri="{FF2B5EF4-FFF2-40B4-BE49-F238E27FC236}">
                  <a16:creationId xmlns:a16="http://schemas.microsoft.com/office/drawing/2014/main" id="{B48E1151-57E0-E13E-342C-A8BB7F768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750" y="941762"/>
              <a:ext cx="1614992" cy="478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78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FE67494-DCAD-C716-489C-A9D3063CC988}"/>
              </a:ext>
            </a:extLst>
          </p:cNvPr>
          <p:cNvSpPr>
            <a:spLocks noGrp="1"/>
          </p:cNvSpPr>
          <p:nvPr>
            <p:ph type="title"/>
          </p:nvPr>
        </p:nvSpPr>
        <p:spPr>
          <a:xfrm>
            <a:off x="971550" y="502443"/>
            <a:ext cx="3600450" cy="994173"/>
          </a:xfrm>
        </p:spPr>
        <p:txBody>
          <a:bodyPr vert="horz" lIns="91440" tIns="45720" rIns="91440" bIns="45720" rtlCol="0" anchor="b">
            <a:normAutofit/>
          </a:bodyPr>
          <a:lstStyle/>
          <a:p>
            <a:pPr defTabSz="914400"/>
            <a:r>
              <a:rPr lang="en-US" sz="3100"/>
              <a:t>MIMIC III database </a:t>
            </a:r>
          </a:p>
        </p:txBody>
      </p:sp>
      <p:cxnSp>
        <p:nvCxnSpPr>
          <p:cNvPr id="29" name="Straight Connector 2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application&#10;&#10;Description automatically generated">
            <a:extLst>
              <a:ext uri="{FF2B5EF4-FFF2-40B4-BE49-F238E27FC236}">
                <a16:creationId xmlns:a16="http://schemas.microsoft.com/office/drawing/2014/main" id="{962359F1-6A22-DDE2-1519-C6E182B2E1FE}"/>
              </a:ext>
            </a:extLst>
          </p:cNvPr>
          <p:cNvPicPr>
            <a:picLocks noGrp="1" noChangeAspect="1"/>
          </p:cNvPicPr>
          <p:nvPr>
            <p:ph idx="1"/>
          </p:nvPr>
        </p:nvPicPr>
        <p:blipFill>
          <a:blip r:embed="rId2"/>
          <a:stretch>
            <a:fillRect/>
          </a:stretch>
        </p:blipFill>
        <p:spPr>
          <a:xfrm>
            <a:off x="4063999" y="242266"/>
            <a:ext cx="5046954" cy="1589789"/>
          </a:xfrm>
          <a:prstGeom prst="rect">
            <a:avLst/>
          </a:prstGeom>
        </p:spPr>
      </p:pic>
      <p:sp>
        <p:nvSpPr>
          <p:cNvPr id="6" name="TextBox 5">
            <a:extLst>
              <a:ext uri="{FF2B5EF4-FFF2-40B4-BE49-F238E27FC236}">
                <a16:creationId xmlns:a16="http://schemas.microsoft.com/office/drawing/2014/main" id="{8B4E0BCB-1518-FC02-F626-A17E837FBCDD}"/>
              </a:ext>
            </a:extLst>
          </p:cNvPr>
          <p:cNvSpPr txBox="1"/>
          <p:nvPr/>
        </p:nvSpPr>
        <p:spPr>
          <a:xfrm>
            <a:off x="104890" y="1756793"/>
            <a:ext cx="3600450" cy="27836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400" dirty="0">
                <a:solidFill>
                  <a:schemeClr val="bg1"/>
                </a:solidFill>
              </a:rPr>
              <a:t>Large deidentified health-related data </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40,000 patients </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Information included in both structured and unstructured format</a:t>
            </a:r>
          </a:p>
          <a:p>
            <a:pPr marL="742950" lvl="1" indent="-228600" defTabSz="914400">
              <a:lnSpc>
                <a:spcPct val="90000"/>
              </a:lnSpc>
              <a:spcAft>
                <a:spcPts val="600"/>
              </a:spcAft>
              <a:buFont typeface="Arial" panose="020B0604020202020204" pitchFamily="34" charset="0"/>
              <a:buChar char="•"/>
            </a:pPr>
            <a:r>
              <a:rPr lang="en-US" sz="1400" dirty="0">
                <a:solidFill>
                  <a:schemeClr val="bg1"/>
                </a:solidFill>
              </a:rPr>
              <a:t> Demographics, vital sign measurements, laboratory test results, procedures, medications, caregiver notes, imaging reports, and mortality and clinical notes.</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55177 in total “Discharge summary” “report” </a:t>
            </a:r>
          </a:p>
        </p:txBody>
      </p:sp>
      <p:pic>
        <p:nvPicPr>
          <p:cNvPr id="12" name="Picture 2" descr="PostgreSQL: Open Source Databases | OVHcloud">
            <a:extLst>
              <a:ext uri="{FF2B5EF4-FFF2-40B4-BE49-F238E27FC236}">
                <a16:creationId xmlns:a16="http://schemas.microsoft.com/office/drawing/2014/main" id="{ED8C45E2-C4F6-BE49-AFC9-E8A891C7C5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615" y="4412728"/>
            <a:ext cx="2467852" cy="7307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CBB2B2-3C46-F021-584C-CFD7FC5DC407}"/>
              </a:ext>
            </a:extLst>
          </p:cNvPr>
          <p:cNvSpPr>
            <a:spLocks noGrp="1"/>
          </p:cNvSpPr>
          <p:nvPr>
            <p:ph type="sldNum" sz="quarter" idx="12"/>
          </p:nvPr>
        </p:nvSpPr>
        <p:spPr>
          <a:xfrm>
            <a:off x="6977269" y="4767262"/>
            <a:ext cx="1538081" cy="273844"/>
          </a:xfrm>
        </p:spPr>
        <p:txBody>
          <a:bodyPr vert="horz" lIns="91440" tIns="45720" rIns="91440" bIns="45720" rtlCol="0" anchor="ctr">
            <a:normAutofit/>
          </a:bodyPr>
          <a:lstStyle/>
          <a:p>
            <a:pPr algn="r" defTabSz="914400">
              <a:lnSpc>
                <a:spcPct val="90000"/>
              </a:lnSpc>
              <a:spcAft>
                <a:spcPts val="600"/>
              </a:spcAft>
            </a:pPr>
            <a:fld id="{0B8F101A-5762-A94D-B26B-936FC3619C3C}" type="slidenum">
              <a:rPr lang="en-US" sz="1200">
                <a:solidFill>
                  <a:srgbClr val="FFFFFF"/>
                </a:solidFill>
              </a:rPr>
              <a:pPr algn="r" defTabSz="914400">
                <a:lnSpc>
                  <a:spcPct val="90000"/>
                </a:lnSpc>
                <a:spcAft>
                  <a:spcPts val="600"/>
                </a:spcAft>
              </a:pPr>
              <a:t>6</a:t>
            </a:fld>
            <a:endParaRPr lang="en-US" sz="1200">
              <a:solidFill>
                <a:srgbClr val="FFFFFF"/>
              </a:solidFill>
            </a:endParaRPr>
          </a:p>
        </p:txBody>
      </p:sp>
      <p:pic>
        <p:nvPicPr>
          <p:cNvPr id="13" name="Picture 12">
            <a:extLst>
              <a:ext uri="{FF2B5EF4-FFF2-40B4-BE49-F238E27FC236}">
                <a16:creationId xmlns:a16="http://schemas.microsoft.com/office/drawing/2014/main" id="{F7143796-8931-AFE7-EF7E-EF981BDC419D}"/>
              </a:ext>
            </a:extLst>
          </p:cNvPr>
          <p:cNvPicPr>
            <a:picLocks noChangeAspect="1"/>
          </p:cNvPicPr>
          <p:nvPr/>
        </p:nvPicPr>
        <p:blipFill>
          <a:blip r:embed="rId4"/>
          <a:stretch>
            <a:fillRect/>
          </a:stretch>
        </p:blipFill>
        <p:spPr>
          <a:xfrm>
            <a:off x="4061778" y="1986298"/>
            <a:ext cx="4803735" cy="3083204"/>
          </a:xfrm>
          <a:prstGeom prst="rect">
            <a:avLst/>
          </a:prstGeom>
        </p:spPr>
      </p:pic>
      <p:cxnSp>
        <p:nvCxnSpPr>
          <p:cNvPr id="31" name="Straight Connector 30">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1789" y="0"/>
            <a:ext cx="0" cy="51435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267C0F-4F83-6608-578B-D7CF46145DC1}"/>
              </a:ext>
            </a:extLst>
          </p:cNvPr>
          <p:cNvSpPr txBox="1"/>
          <p:nvPr/>
        </p:nvSpPr>
        <p:spPr>
          <a:xfrm>
            <a:off x="5855234" y="234363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005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5549-96F0-FB07-56B6-30BF42CBDB14}"/>
              </a:ext>
            </a:extLst>
          </p:cNvPr>
          <p:cNvSpPr>
            <a:spLocks noGrp="1"/>
          </p:cNvSpPr>
          <p:nvPr>
            <p:ph type="title"/>
          </p:nvPr>
        </p:nvSpPr>
        <p:spPr/>
        <p:txBody>
          <a:bodyPr/>
          <a:lstStyle/>
          <a:p>
            <a:r>
              <a:rPr lang="en-US" b="1">
                <a:solidFill>
                  <a:schemeClr val="bg1">
                    <a:lumMod val="50000"/>
                  </a:schemeClr>
                </a:solidFill>
                <a:latin typeface="Helvetica"/>
                <a:cs typeface="Helvetica"/>
              </a:rPr>
              <a:t>Create corpus</a:t>
            </a:r>
            <a:r>
              <a:rPr lang="zh-CN" altLang="en-US" b="1">
                <a:solidFill>
                  <a:schemeClr val="bg1">
                    <a:lumMod val="50000"/>
                  </a:schemeClr>
                </a:solidFill>
                <a:latin typeface="Helvetica"/>
                <a:ea typeface="微软雅黑"/>
                <a:cs typeface="Helvetica"/>
              </a:rPr>
              <a:t> </a:t>
            </a:r>
            <a:r>
              <a:rPr lang="en-US" b="1">
                <a:solidFill>
                  <a:schemeClr val="bg1">
                    <a:lumMod val="50000"/>
                  </a:schemeClr>
                </a:solidFill>
                <a:latin typeface="Helvetica"/>
                <a:cs typeface="Helvetica"/>
              </a:rPr>
              <a:t>AND </a:t>
            </a:r>
            <a:r>
              <a:rPr lang="en-US" b="1" err="1">
                <a:solidFill>
                  <a:schemeClr val="bg1">
                    <a:lumMod val="50000"/>
                  </a:schemeClr>
                </a:solidFill>
                <a:latin typeface="Helvetica"/>
                <a:cs typeface="Helvetica"/>
              </a:rPr>
              <a:t>tf-idf</a:t>
            </a:r>
            <a:r>
              <a:rPr lang="en-US" b="1">
                <a:solidFill>
                  <a:schemeClr val="bg1">
                    <a:lumMod val="50000"/>
                  </a:schemeClr>
                </a:solidFill>
                <a:latin typeface="Helvetica"/>
                <a:cs typeface="Helvetica"/>
              </a:rPr>
              <a:t> for all discharge notes </a:t>
            </a:r>
            <a:endParaRPr lang="en-US">
              <a:solidFill>
                <a:schemeClr val="bg1">
                  <a:lumMod val="50000"/>
                </a:schemeClr>
              </a:solidFill>
            </a:endParaRPr>
          </a:p>
        </p:txBody>
      </p:sp>
      <p:sp>
        <p:nvSpPr>
          <p:cNvPr id="3" name="Content Placeholder 2">
            <a:extLst>
              <a:ext uri="{FF2B5EF4-FFF2-40B4-BE49-F238E27FC236}">
                <a16:creationId xmlns:a16="http://schemas.microsoft.com/office/drawing/2014/main" id="{BB8081CC-9ECE-C76E-1B05-C39C1FF91528}"/>
              </a:ext>
            </a:extLst>
          </p:cNvPr>
          <p:cNvSpPr>
            <a:spLocks noGrp="1"/>
          </p:cNvSpPr>
          <p:nvPr>
            <p:ph idx="1"/>
          </p:nvPr>
        </p:nvSpPr>
        <p:spPr/>
        <p:txBody>
          <a:bodyPr vert="horz" lIns="91440" tIns="45720" rIns="91440" bIns="45720" rtlCol="0" anchor="t">
            <a:noAutofit/>
          </a:bodyPr>
          <a:lstStyle/>
          <a:p>
            <a:r>
              <a:rPr lang="en-US" dirty="0">
                <a:cs typeface="Arial"/>
              </a:rPr>
              <a:t>Extracted the Discharge summaries from MIMIC –</a:t>
            </a:r>
            <a:r>
              <a:rPr lang="en-US" dirty="0" err="1">
                <a:cs typeface="Arial"/>
              </a:rPr>
              <a:t>noteevents</a:t>
            </a:r>
            <a:r>
              <a:rPr lang="en-US" dirty="0">
                <a:cs typeface="Arial"/>
              </a:rPr>
              <a:t> table </a:t>
            </a:r>
          </a:p>
          <a:p>
            <a:r>
              <a:rPr lang="en-US" dirty="0">
                <a:cs typeface="Arial"/>
              </a:rPr>
              <a:t>Stemmer : NLTK </a:t>
            </a:r>
            <a:r>
              <a:rPr lang="en-US" dirty="0" err="1">
                <a:cs typeface="Arial"/>
              </a:rPr>
              <a:t>snowballstemmer</a:t>
            </a:r>
            <a:r>
              <a:rPr lang="en-US" dirty="0">
                <a:cs typeface="Arial"/>
              </a:rPr>
              <a:t> </a:t>
            </a:r>
            <a:endParaRPr lang="en-US" dirty="0"/>
          </a:p>
          <a:p>
            <a:pPr lvl="1"/>
            <a:r>
              <a:rPr lang="en-US" dirty="0">
                <a:solidFill>
                  <a:srgbClr val="003493"/>
                </a:solidFill>
                <a:cs typeface="Arial"/>
              </a:rPr>
              <a:t>Numbers were removed</a:t>
            </a:r>
          </a:p>
          <a:p>
            <a:pPr lvl="1"/>
            <a:r>
              <a:rPr lang="en-US" dirty="0">
                <a:solidFill>
                  <a:srgbClr val="003493"/>
                </a:solidFill>
                <a:cs typeface="Arial"/>
              </a:rPr>
              <a:t>Case folding </a:t>
            </a:r>
            <a:endParaRPr lang="en-US" dirty="0">
              <a:cs typeface="Arial"/>
            </a:endParaRPr>
          </a:p>
          <a:p>
            <a:r>
              <a:rPr lang="en-US" dirty="0">
                <a:cs typeface="Arial"/>
              </a:rPr>
              <a:t>Created a Corpus</a:t>
            </a:r>
          </a:p>
          <a:p>
            <a:r>
              <a:rPr lang="en-US" dirty="0">
                <a:cs typeface="Arial"/>
              </a:rPr>
              <a:t>Calculated </a:t>
            </a:r>
            <a:r>
              <a:rPr lang="en-US" dirty="0" err="1">
                <a:cs typeface="Arial"/>
              </a:rPr>
              <a:t>tf-idf</a:t>
            </a:r>
            <a:r>
              <a:rPr lang="en-US" dirty="0">
                <a:cs typeface="Arial"/>
              </a:rPr>
              <a:t> </a:t>
            </a:r>
            <a:endParaRPr lang="en-US" dirty="0"/>
          </a:p>
          <a:p>
            <a:endParaRPr lang="en-US" dirty="0">
              <a:cs typeface="Arial"/>
            </a:endParaRPr>
          </a:p>
        </p:txBody>
      </p:sp>
      <p:sp>
        <p:nvSpPr>
          <p:cNvPr id="4" name="Slide Number Placeholder 3">
            <a:extLst>
              <a:ext uri="{FF2B5EF4-FFF2-40B4-BE49-F238E27FC236}">
                <a16:creationId xmlns:a16="http://schemas.microsoft.com/office/drawing/2014/main" id="{08973D06-E81E-0E95-6466-725EDBDFD9D9}"/>
              </a:ext>
            </a:extLst>
          </p:cNvPr>
          <p:cNvSpPr>
            <a:spLocks noGrp="1"/>
          </p:cNvSpPr>
          <p:nvPr>
            <p:ph type="sldNum" sz="quarter" idx="12"/>
          </p:nvPr>
        </p:nvSpPr>
        <p:spPr/>
        <p:txBody>
          <a:bodyPr/>
          <a:lstStyle/>
          <a:p>
            <a:fld id="{0B8F101A-5762-A94D-B26B-936FC3619C3C}" type="slidenum">
              <a:rPr lang="en-US" smtClean="0"/>
              <a:t>7</a:t>
            </a:fld>
            <a:endParaRPr lang="en-US"/>
          </a:p>
        </p:txBody>
      </p:sp>
      <p:pic>
        <p:nvPicPr>
          <p:cNvPr id="6" name="Picture 5" descr="Chart, radar chart&#10;&#10;Description automatically generated">
            <a:extLst>
              <a:ext uri="{FF2B5EF4-FFF2-40B4-BE49-F238E27FC236}">
                <a16:creationId xmlns:a16="http://schemas.microsoft.com/office/drawing/2014/main" id="{085718D7-1937-8AA4-8096-B3D6C41923AB}"/>
              </a:ext>
            </a:extLst>
          </p:cNvPr>
          <p:cNvPicPr>
            <a:picLocks noChangeAspect="1"/>
          </p:cNvPicPr>
          <p:nvPr/>
        </p:nvPicPr>
        <p:blipFill>
          <a:blip r:embed="rId2"/>
          <a:stretch>
            <a:fillRect/>
          </a:stretch>
        </p:blipFill>
        <p:spPr>
          <a:xfrm>
            <a:off x="5446046" y="1647612"/>
            <a:ext cx="3368362" cy="2447022"/>
          </a:xfrm>
          <a:prstGeom prst="rect">
            <a:avLst/>
          </a:prstGeom>
        </p:spPr>
      </p:pic>
    </p:spTree>
    <p:extLst>
      <p:ext uri="{BB962C8B-B14F-4D97-AF65-F5344CB8AC3E}">
        <p14:creationId xmlns:p14="http://schemas.microsoft.com/office/powerpoint/2010/main" val="945286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7C2D-B519-17D0-53DA-76F62EE739A3}"/>
              </a:ext>
            </a:extLst>
          </p:cNvPr>
          <p:cNvSpPr>
            <a:spLocks noGrp="1"/>
          </p:cNvSpPr>
          <p:nvPr>
            <p:ph type="title"/>
          </p:nvPr>
        </p:nvSpPr>
        <p:spPr/>
        <p:txBody>
          <a:bodyPr/>
          <a:lstStyle/>
          <a:p>
            <a:r>
              <a:rPr lang="en-US"/>
              <a:t>Workflow</a:t>
            </a:r>
          </a:p>
        </p:txBody>
      </p:sp>
      <p:sp>
        <p:nvSpPr>
          <p:cNvPr id="4" name="Slide Number Placeholder 3">
            <a:extLst>
              <a:ext uri="{FF2B5EF4-FFF2-40B4-BE49-F238E27FC236}">
                <a16:creationId xmlns:a16="http://schemas.microsoft.com/office/drawing/2014/main" id="{7D02E018-A280-2B07-CD83-79121DDB1875}"/>
              </a:ext>
            </a:extLst>
          </p:cNvPr>
          <p:cNvSpPr>
            <a:spLocks noGrp="1"/>
          </p:cNvSpPr>
          <p:nvPr>
            <p:ph type="sldNum" sz="quarter" idx="12"/>
          </p:nvPr>
        </p:nvSpPr>
        <p:spPr/>
        <p:txBody>
          <a:bodyPr/>
          <a:lstStyle/>
          <a:p>
            <a:fld id="{0B8F101A-5762-A94D-B26B-936FC3619C3C}" type="slidenum">
              <a:rPr lang="en-US" smtClean="0"/>
              <a:pPr/>
              <a:t>8</a:t>
            </a:fld>
            <a:endParaRPr lang="en-US"/>
          </a:p>
        </p:txBody>
      </p:sp>
      <p:sp>
        <p:nvSpPr>
          <p:cNvPr id="5" name="Rectangle 4">
            <a:extLst>
              <a:ext uri="{FF2B5EF4-FFF2-40B4-BE49-F238E27FC236}">
                <a16:creationId xmlns:a16="http://schemas.microsoft.com/office/drawing/2014/main" id="{F20A99FC-543B-BF3C-1A8B-8C120D773C10}"/>
              </a:ext>
            </a:extLst>
          </p:cNvPr>
          <p:cNvSpPr/>
          <p:nvPr/>
        </p:nvSpPr>
        <p:spPr>
          <a:xfrm>
            <a:off x="3882534" y="3578299"/>
            <a:ext cx="1233289" cy="29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MIMIC-database</a:t>
            </a:r>
          </a:p>
        </p:txBody>
      </p:sp>
      <p:sp>
        <p:nvSpPr>
          <p:cNvPr id="6" name="Rounded Rectangle 5">
            <a:extLst>
              <a:ext uri="{FF2B5EF4-FFF2-40B4-BE49-F238E27FC236}">
                <a16:creationId xmlns:a16="http://schemas.microsoft.com/office/drawing/2014/main" id="{9287526F-FF55-1A6D-4067-38095170115D}"/>
              </a:ext>
            </a:extLst>
          </p:cNvPr>
          <p:cNvSpPr/>
          <p:nvPr/>
        </p:nvSpPr>
        <p:spPr>
          <a:xfrm>
            <a:off x="3647906" y="1090349"/>
            <a:ext cx="1623065" cy="40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Stored data</a:t>
            </a:r>
            <a:endParaRPr lang="en-US" dirty="0"/>
          </a:p>
        </p:txBody>
      </p:sp>
      <p:sp>
        <p:nvSpPr>
          <p:cNvPr id="7" name="Rounded Rectangle 6">
            <a:extLst>
              <a:ext uri="{FF2B5EF4-FFF2-40B4-BE49-F238E27FC236}">
                <a16:creationId xmlns:a16="http://schemas.microsoft.com/office/drawing/2014/main" id="{21A0F669-23A3-2C7B-B3BD-C7C7F4F6DA0A}"/>
              </a:ext>
            </a:extLst>
          </p:cNvPr>
          <p:cNvSpPr/>
          <p:nvPr/>
        </p:nvSpPr>
        <p:spPr>
          <a:xfrm>
            <a:off x="3760869" y="2763214"/>
            <a:ext cx="1292198" cy="4014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t>Retrieval Tool</a:t>
            </a:r>
            <a:endParaRPr lang="en-US" sz="1050" dirty="0"/>
          </a:p>
        </p:txBody>
      </p:sp>
      <p:sp>
        <p:nvSpPr>
          <p:cNvPr id="8" name="Rounded Rectangle 7">
            <a:extLst>
              <a:ext uri="{FF2B5EF4-FFF2-40B4-BE49-F238E27FC236}">
                <a16:creationId xmlns:a16="http://schemas.microsoft.com/office/drawing/2014/main" id="{F4E9EFDA-D04A-CE55-BD82-E009842334EA}"/>
              </a:ext>
            </a:extLst>
          </p:cNvPr>
          <p:cNvSpPr/>
          <p:nvPr/>
        </p:nvSpPr>
        <p:spPr>
          <a:xfrm>
            <a:off x="5810844" y="3575347"/>
            <a:ext cx="1292198" cy="4014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Front end</a:t>
            </a:r>
          </a:p>
        </p:txBody>
      </p:sp>
      <p:sp>
        <p:nvSpPr>
          <p:cNvPr id="9" name="Rounded Rectangle 8">
            <a:extLst>
              <a:ext uri="{FF2B5EF4-FFF2-40B4-BE49-F238E27FC236}">
                <a16:creationId xmlns:a16="http://schemas.microsoft.com/office/drawing/2014/main" id="{7C1BDEBD-BBBD-64C3-6E4A-393DA03A8EC5}"/>
              </a:ext>
            </a:extLst>
          </p:cNvPr>
          <p:cNvSpPr/>
          <p:nvPr/>
        </p:nvSpPr>
        <p:spPr>
          <a:xfrm>
            <a:off x="543760" y="3077882"/>
            <a:ext cx="1292198" cy="40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a:t>
            </a:r>
          </a:p>
        </p:txBody>
      </p:sp>
      <p:sp>
        <p:nvSpPr>
          <p:cNvPr id="10" name="Rectangle 9">
            <a:extLst>
              <a:ext uri="{FF2B5EF4-FFF2-40B4-BE49-F238E27FC236}">
                <a16:creationId xmlns:a16="http://schemas.microsoft.com/office/drawing/2014/main" id="{F70B4C98-6733-EC88-54CB-31F7A01EE1C7}"/>
              </a:ext>
            </a:extLst>
          </p:cNvPr>
          <p:cNvSpPr/>
          <p:nvPr/>
        </p:nvSpPr>
        <p:spPr>
          <a:xfrm>
            <a:off x="2171550" y="2818117"/>
            <a:ext cx="1233289" cy="29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Query Input</a:t>
            </a:r>
          </a:p>
        </p:txBody>
      </p:sp>
      <p:sp>
        <p:nvSpPr>
          <p:cNvPr id="11" name="Rounded Rectangle 10">
            <a:extLst>
              <a:ext uri="{FF2B5EF4-FFF2-40B4-BE49-F238E27FC236}">
                <a16:creationId xmlns:a16="http://schemas.microsoft.com/office/drawing/2014/main" id="{D6B627EA-8265-3D0B-775D-00E5FBDF02A4}"/>
              </a:ext>
            </a:extLst>
          </p:cNvPr>
          <p:cNvSpPr/>
          <p:nvPr/>
        </p:nvSpPr>
        <p:spPr>
          <a:xfrm>
            <a:off x="5587398" y="2762051"/>
            <a:ext cx="1735953" cy="40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Output Cohort</a:t>
            </a:r>
            <a:endParaRPr lang="en-US" dirty="0"/>
          </a:p>
        </p:txBody>
      </p:sp>
      <p:sp>
        <p:nvSpPr>
          <p:cNvPr id="16" name="Rounded Rectangle 8">
            <a:extLst>
              <a:ext uri="{FF2B5EF4-FFF2-40B4-BE49-F238E27FC236}">
                <a16:creationId xmlns:a16="http://schemas.microsoft.com/office/drawing/2014/main" id="{3137F36F-577A-95B2-913B-070E49F70D6C}"/>
              </a:ext>
            </a:extLst>
          </p:cNvPr>
          <p:cNvSpPr/>
          <p:nvPr/>
        </p:nvSpPr>
        <p:spPr>
          <a:xfrm>
            <a:off x="5694778" y="4386315"/>
            <a:ext cx="1517790" cy="40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Output text</a:t>
            </a:r>
          </a:p>
        </p:txBody>
      </p:sp>
      <p:sp>
        <p:nvSpPr>
          <p:cNvPr id="17" name="Arrow: Right 16">
            <a:extLst>
              <a:ext uri="{FF2B5EF4-FFF2-40B4-BE49-F238E27FC236}">
                <a16:creationId xmlns:a16="http://schemas.microsoft.com/office/drawing/2014/main" id="{C8CE3DF4-520E-316D-C914-491B56B719CF}"/>
              </a:ext>
            </a:extLst>
          </p:cNvPr>
          <p:cNvSpPr/>
          <p:nvPr/>
        </p:nvSpPr>
        <p:spPr>
          <a:xfrm>
            <a:off x="1879935" y="2977816"/>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6C3E25B-76A2-73A5-DE27-93238B2D51C6}"/>
              </a:ext>
            </a:extLst>
          </p:cNvPr>
          <p:cNvSpPr/>
          <p:nvPr/>
        </p:nvSpPr>
        <p:spPr>
          <a:xfrm>
            <a:off x="3459080" y="2865019"/>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A385228-71D6-4AFD-9AEA-2E1D9897D707}"/>
              </a:ext>
            </a:extLst>
          </p:cNvPr>
          <p:cNvSpPr/>
          <p:nvPr/>
        </p:nvSpPr>
        <p:spPr>
          <a:xfrm>
            <a:off x="5188618" y="2865019"/>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FBACFC5-5084-CD3D-CE2C-FC5387FBCFA0}"/>
              </a:ext>
            </a:extLst>
          </p:cNvPr>
          <p:cNvSpPr/>
          <p:nvPr/>
        </p:nvSpPr>
        <p:spPr>
          <a:xfrm rot="5400000">
            <a:off x="4301289" y="1646822"/>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B35371E-02D9-A7FB-D1BD-95AE4184EA17}"/>
              </a:ext>
            </a:extLst>
          </p:cNvPr>
          <p:cNvSpPr/>
          <p:nvPr/>
        </p:nvSpPr>
        <p:spPr>
          <a:xfrm rot="5400000">
            <a:off x="6406816" y="3278604"/>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6">
            <a:extLst>
              <a:ext uri="{FF2B5EF4-FFF2-40B4-BE49-F238E27FC236}">
                <a16:creationId xmlns:a16="http://schemas.microsoft.com/office/drawing/2014/main" id="{CC943FDE-151B-9E7A-DB43-B6B7956C8957}"/>
              </a:ext>
            </a:extLst>
          </p:cNvPr>
          <p:cNvSpPr/>
          <p:nvPr/>
        </p:nvSpPr>
        <p:spPr>
          <a:xfrm>
            <a:off x="1986209" y="1086312"/>
            <a:ext cx="1292198" cy="4014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t>Corpus</a:t>
            </a:r>
          </a:p>
        </p:txBody>
      </p:sp>
      <p:sp>
        <p:nvSpPr>
          <p:cNvPr id="23" name="Rounded Rectangle 6">
            <a:extLst>
              <a:ext uri="{FF2B5EF4-FFF2-40B4-BE49-F238E27FC236}">
                <a16:creationId xmlns:a16="http://schemas.microsoft.com/office/drawing/2014/main" id="{EAB8389E-A496-1A62-5BAA-C2255E3D205E}"/>
              </a:ext>
            </a:extLst>
          </p:cNvPr>
          <p:cNvSpPr/>
          <p:nvPr/>
        </p:nvSpPr>
        <p:spPr>
          <a:xfrm>
            <a:off x="3640553" y="1951082"/>
            <a:ext cx="1495230" cy="4014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t>Vector-Space Model</a:t>
            </a:r>
          </a:p>
        </p:txBody>
      </p:sp>
      <p:sp>
        <p:nvSpPr>
          <p:cNvPr id="24" name="Rounded Rectangle 6">
            <a:extLst>
              <a:ext uri="{FF2B5EF4-FFF2-40B4-BE49-F238E27FC236}">
                <a16:creationId xmlns:a16="http://schemas.microsoft.com/office/drawing/2014/main" id="{AA19370C-9B59-B10E-FADD-EECBE428B04B}"/>
              </a:ext>
            </a:extLst>
          </p:cNvPr>
          <p:cNvSpPr/>
          <p:nvPr/>
        </p:nvSpPr>
        <p:spPr>
          <a:xfrm>
            <a:off x="5648322" y="1086312"/>
            <a:ext cx="1292198" cy="4014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t>Doc-Term Matrix</a:t>
            </a:r>
          </a:p>
        </p:txBody>
      </p:sp>
      <p:sp>
        <p:nvSpPr>
          <p:cNvPr id="25" name="Arrow: Right 24">
            <a:extLst>
              <a:ext uri="{FF2B5EF4-FFF2-40B4-BE49-F238E27FC236}">
                <a16:creationId xmlns:a16="http://schemas.microsoft.com/office/drawing/2014/main" id="{0F8B6C28-EFDA-B3A4-476E-D3BFA5FE4B9A}"/>
              </a:ext>
            </a:extLst>
          </p:cNvPr>
          <p:cNvSpPr/>
          <p:nvPr/>
        </p:nvSpPr>
        <p:spPr>
          <a:xfrm>
            <a:off x="3346283" y="1188118"/>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E476829-CA5C-3D2D-4DDC-994BB1BB8D19}"/>
              </a:ext>
            </a:extLst>
          </p:cNvPr>
          <p:cNvSpPr/>
          <p:nvPr/>
        </p:nvSpPr>
        <p:spPr>
          <a:xfrm rot="5400000">
            <a:off x="4293771" y="2481512"/>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EB6C461-3D13-F116-0F9E-8542787BCE62}"/>
              </a:ext>
            </a:extLst>
          </p:cNvPr>
          <p:cNvSpPr/>
          <p:nvPr/>
        </p:nvSpPr>
        <p:spPr>
          <a:xfrm rot="10800000">
            <a:off x="5316455" y="1188117"/>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B186004-F8AA-AA2B-EF4B-2526D6F4B6CB}"/>
              </a:ext>
            </a:extLst>
          </p:cNvPr>
          <p:cNvSpPr/>
          <p:nvPr/>
        </p:nvSpPr>
        <p:spPr>
          <a:xfrm rot="5400000">
            <a:off x="6361698" y="4105776"/>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F1ECD5D5-0CD3-E9EF-903E-1A5A773F124D}"/>
              </a:ext>
            </a:extLst>
          </p:cNvPr>
          <p:cNvSpPr/>
          <p:nvPr/>
        </p:nvSpPr>
        <p:spPr>
          <a:xfrm>
            <a:off x="5361572" y="3684670"/>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AFFC89E9-DAE7-477D-DC4C-49573E23138F}"/>
              </a:ext>
            </a:extLst>
          </p:cNvPr>
          <p:cNvSpPr/>
          <p:nvPr/>
        </p:nvSpPr>
        <p:spPr>
          <a:xfrm>
            <a:off x="1879934" y="3383881"/>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DB8ED17-D384-3584-DA70-C94937559FE6}"/>
              </a:ext>
            </a:extLst>
          </p:cNvPr>
          <p:cNvSpPr/>
          <p:nvPr/>
        </p:nvSpPr>
        <p:spPr>
          <a:xfrm>
            <a:off x="2171549" y="3434736"/>
            <a:ext cx="1233289" cy="29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t>Filters</a:t>
            </a:r>
          </a:p>
        </p:txBody>
      </p:sp>
      <p:sp>
        <p:nvSpPr>
          <p:cNvPr id="34" name="Arrow: Right 33">
            <a:extLst>
              <a:ext uri="{FF2B5EF4-FFF2-40B4-BE49-F238E27FC236}">
                <a16:creationId xmlns:a16="http://schemas.microsoft.com/office/drawing/2014/main" id="{942E9306-D5E5-8F44-018C-9F5796CA10B6}"/>
              </a:ext>
            </a:extLst>
          </p:cNvPr>
          <p:cNvSpPr/>
          <p:nvPr/>
        </p:nvSpPr>
        <p:spPr>
          <a:xfrm>
            <a:off x="3511716" y="3586913"/>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77DE7B68-00BA-C7C9-149B-4664D8A5E6F8}"/>
              </a:ext>
            </a:extLst>
          </p:cNvPr>
          <p:cNvSpPr/>
          <p:nvPr/>
        </p:nvSpPr>
        <p:spPr>
          <a:xfrm rot="-5400000">
            <a:off x="4301288" y="3278603"/>
            <a:ext cx="263190" cy="19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083749"/>
      </p:ext>
    </p:extLst>
  </p:cSld>
  <p:clrMapOvr>
    <a:masterClrMapping/>
  </p:clrMapOvr>
</p:sld>
</file>

<file path=ppt/theme/theme1.xml><?xml version="1.0" encoding="utf-8"?>
<a:theme xmlns:a="http://schemas.openxmlformats.org/drawingml/2006/main" name="Office Theme">
  <a:themeElements>
    <a:clrScheme name="Custom 18">
      <a:dk1>
        <a:srgbClr val="003493"/>
      </a:dk1>
      <a:lt1>
        <a:srgbClr val="FFFFFF"/>
      </a:lt1>
      <a:dk2>
        <a:srgbClr val="00205B"/>
      </a:dk2>
      <a:lt2>
        <a:srgbClr val="FFB71B"/>
      </a:lt2>
      <a:accent1>
        <a:srgbClr val="B48400"/>
      </a:accent1>
      <a:accent2>
        <a:srgbClr val="49C1E0"/>
      </a:accent2>
      <a:accent3>
        <a:srgbClr val="96989A"/>
      </a:accent3>
      <a:accent4>
        <a:srgbClr val="000000"/>
      </a:accent4>
      <a:accent5>
        <a:srgbClr val="DB5729"/>
      </a:accent5>
      <a:accent6>
        <a:srgbClr val="008163"/>
      </a:accent6>
      <a:hlink>
        <a:srgbClr val="05E6FF"/>
      </a:hlink>
      <a:folHlink>
        <a:srgbClr val="00C8C8"/>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1054</Words>
  <Application>Microsoft Macintosh PowerPoint</Application>
  <PresentationFormat>On-screen Show (16:9)</PresentationFormat>
  <Paragraphs>105</Paragraphs>
  <Slides>13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Lantinghei SC Extralight</vt:lpstr>
      <vt:lpstr>微软雅黑</vt:lpstr>
      <vt:lpstr>Arial</vt:lpstr>
      <vt:lpstr>Arial Black</vt:lpstr>
      <vt:lpstr>Calibri</vt:lpstr>
      <vt:lpstr>Helvetica</vt:lpstr>
      <vt:lpstr>Roboto condensed</vt:lpstr>
      <vt:lpstr>Times New Roman</vt:lpstr>
      <vt:lpstr>Office Theme</vt:lpstr>
      <vt:lpstr>Improving Patient Cohort Identification by Retrieving Social Determinants of Health Components from Clinical Notes</vt:lpstr>
      <vt:lpstr>Background </vt:lpstr>
      <vt:lpstr>Problem statement</vt:lpstr>
      <vt:lpstr>Potential Users</vt:lpstr>
      <vt:lpstr>Solution and Resource Building Information Retrieval Indexing and searching system   </vt:lpstr>
      <vt:lpstr>Major Steps </vt:lpstr>
      <vt:lpstr>MIMIC III database </vt:lpstr>
      <vt:lpstr>Create corpus AND tf-idf for all discharge notes </vt:lpstr>
      <vt:lpstr>Workflow</vt:lpstr>
      <vt:lpstr>Tool Evaluation</vt:lpstr>
      <vt:lpstr>Performance</vt:lpstr>
      <vt:lpstr>Team collaboration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Dudley, Jane</dc:creator>
  <cp:lastModifiedBy>Chenyu Li</cp:lastModifiedBy>
  <cp:revision>2</cp:revision>
  <cp:lastPrinted>2019-07-18T13:58:01Z</cp:lastPrinted>
  <dcterms:created xsi:type="dcterms:W3CDTF">2019-07-18T12:44:10Z</dcterms:created>
  <dcterms:modified xsi:type="dcterms:W3CDTF">2022-12-15T04:59:27Z</dcterms:modified>
</cp:coreProperties>
</file>